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  <p:sldId id="265" r:id="rId7"/>
    <p:sldId id="263" r:id="rId8"/>
    <p:sldId id="266" r:id="rId9"/>
    <p:sldId id="262" r:id="rId10"/>
    <p:sldId id="264" r:id="rId11"/>
    <p:sldId id="267" r:id="rId12"/>
    <p:sldId id="271" r:id="rId13"/>
    <p:sldId id="278" r:id="rId14"/>
    <p:sldId id="272" r:id="rId15"/>
    <p:sldId id="276" r:id="rId16"/>
    <p:sldId id="277" r:id="rId17"/>
    <p:sldId id="273" r:id="rId18"/>
    <p:sldId id="270" r:id="rId19"/>
    <p:sldId id="269" r:id="rId20"/>
    <p:sldId id="279" r:id="rId21"/>
    <p:sldId id="280" r:id="rId22"/>
    <p:sldId id="281" r:id="rId23"/>
    <p:sldId id="286" r:id="rId24"/>
    <p:sldId id="282" r:id="rId25"/>
    <p:sldId id="283" r:id="rId26"/>
    <p:sldId id="285" r:id="rId27"/>
    <p:sldId id="284" r:id="rId28"/>
    <p:sldId id="296" r:id="rId29"/>
    <p:sldId id="287" r:id="rId30"/>
    <p:sldId id="288" r:id="rId31"/>
    <p:sldId id="289" r:id="rId32"/>
    <p:sldId id="290" r:id="rId33"/>
    <p:sldId id="291" r:id="rId34"/>
    <p:sldId id="292" r:id="rId35"/>
    <p:sldId id="293" r:id="rId36"/>
    <p:sldId id="294" r:id="rId37"/>
    <p:sldId id="295" r:id="rId38"/>
    <p:sldId id="274" r:id="rId39"/>
    <p:sldId id="275" r:id="rId40"/>
    <p:sldId id="299" r:id="rId41"/>
    <p:sldId id="324" r:id="rId42"/>
    <p:sldId id="323" r:id="rId43"/>
    <p:sldId id="307" r:id="rId44"/>
    <p:sldId id="298" r:id="rId45"/>
    <p:sldId id="316" r:id="rId46"/>
    <p:sldId id="310" r:id="rId47"/>
    <p:sldId id="297" r:id="rId48"/>
    <p:sldId id="317" r:id="rId49"/>
    <p:sldId id="318" r:id="rId50"/>
    <p:sldId id="320" r:id="rId51"/>
    <p:sldId id="319" r:id="rId52"/>
    <p:sldId id="314" r:id="rId53"/>
    <p:sldId id="315" r:id="rId54"/>
    <p:sldId id="308" r:id="rId55"/>
    <p:sldId id="309" r:id="rId56"/>
    <p:sldId id="312" r:id="rId57"/>
    <p:sldId id="303" r:id="rId58"/>
    <p:sldId id="304" r:id="rId59"/>
    <p:sldId id="330" r:id="rId60"/>
    <p:sldId id="322" r:id="rId61"/>
    <p:sldId id="332" r:id="rId62"/>
    <p:sldId id="321" r:id="rId63"/>
    <p:sldId id="331" r:id="rId64"/>
    <p:sldId id="325" r:id="rId65"/>
    <p:sldId id="326" r:id="rId66"/>
    <p:sldId id="327" r:id="rId67"/>
    <p:sldId id="329" r:id="rId68"/>
    <p:sldId id="328" r:id="rId69"/>
    <p:sldId id="337" r:id="rId70"/>
    <p:sldId id="338" r:id="rId71"/>
    <p:sldId id="336" r:id="rId72"/>
    <p:sldId id="351" r:id="rId73"/>
    <p:sldId id="335" r:id="rId74"/>
    <p:sldId id="341" r:id="rId75"/>
    <p:sldId id="305" r:id="rId76"/>
    <p:sldId id="340" r:id="rId77"/>
    <p:sldId id="342" r:id="rId78"/>
    <p:sldId id="348" r:id="rId79"/>
    <p:sldId id="349" r:id="rId80"/>
    <p:sldId id="350" r:id="rId81"/>
    <p:sldId id="306" r:id="rId82"/>
    <p:sldId id="344" r:id="rId83"/>
    <p:sldId id="339" r:id="rId84"/>
    <p:sldId id="345" r:id="rId85"/>
    <p:sldId id="346" r:id="rId86"/>
    <p:sldId id="333" r:id="rId87"/>
    <p:sldId id="352" r:id="rId88"/>
    <p:sldId id="353" r:id="rId89"/>
    <p:sldId id="355" r:id="rId90"/>
    <p:sldId id="356" r:id="rId91"/>
    <p:sldId id="357" r:id="rId92"/>
    <p:sldId id="359" r:id="rId93"/>
    <p:sldId id="358" r:id="rId94"/>
    <p:sldId id="360" r:id="rId95"/>
    <p:sldId id="361" r:id="rId96"/>
    <p:sldId id="362" r:id="rId97"/>
    <p:sldId id="363" r:id="rId98"/>
    <p:sldId id="365" r:id="rId99"/>
    <p:sldId id="366" r:id="rId100"/>
    <p:sldId id="367" r:id="rId101"/>
    <p:sldId id="369" r:id="rId102"/>
    <p:sldId id="370" r:id="rId103"/>
    <p:sldId id="371" r:id="rId104"/>
    <p:sldId id="354" r:id="rId105"/>
    <p:sldId id="372" r:id="rId106"/>
    <p:sldId id="488" r:id="rId107"/>
    <p:sldId id="449" r:id="rId108"/>
    <p:sldId id="451" r:id="rId109"/>
    <p:sldId id="452" r:id="rId110"/>
    <p:sldId id="455" r:id="rId111"/>
    <p:sldId id="456" r:id="rId112"/>
    <p:sldId id="457" r:id="rId113"/>
    <p:sldId id="491" r:id="rId114"/>
    <p:sldId id="459" r:id="rId115"/>
    <p:sldId id="489" r:id="rId116"/>
    <p:sldId id="461" r:id="rId117"/>
    <p:sldId id="462" r:id="rId118"/>
    <p:sldId id="466" r:id="rId119"/>
    <p:sldId id="490" r:id="rId120"/>
    <p:sldId id="469" r:id="rId121"/>
    <p:sldId id="468" r:id="rId122"/>
    <p:sldId id="486" r:id="rId123"/>
    <p:sldId id="374" r:id="rId124"/>
    <p:sldId id="375" r:id="rId125"/>
    <p:sldId id="376" r:id="rId126"/>
    <p:sldId id="378" r:id="rId127"/>
    <p:sldId id="379" r:id="rId128"/>
    <p:sldId id="380" r:id="rId129"/>
    <p:sldId id="381" r:id="rId130"/>
    <p:sldId id="383" r:id="rId131"/>
    <p:sldId id="384" r:id="rId132"/>
    <p:sldId id="386" r:id="rId133"/>
    <p:sldId id="387" r:id="rId134"/>
    <p:sldId id="385" r:id="rId135"/>
    <p:sldId id="487" r:id="rId136"/>
    <p:sldId id="389" r:id="rId137"/>
    <p:sldId id="390" r:id="rId138"/>
    <p:sldId id="392" r:id="rId139"/>
    <p:sldId id="391" r:id="rId140"/>
    <p:sldId id="394" r:id="rId141"/>
    <p:sldId id="396" r:id="rId142"/>
    <p:sldId id="393" r:id="rId143"/>
    <p:sldId id="397" r:id="rId144"/>
    <p:sldId id="395" r:id="rId145"/>
    <p:sldId id="398" r:id="rId146"/>
    <p:sldId id="400" r:id="rId147"/>
    <p:sldId id="401" r:id="rId148"/>
    <p:sldId id="402" r:id="rId149"/>
    <p:sldId id="403" r:id="rId150"/>
    <p:sldId id="404" r:id="rId151"/>
    <p:sldId id="405" r:id="rId152"/>
    <p:sldId id="406" r:id="rId153"/>
    <p:sldId id="407" r:id="rId154"/>
    <p:sldId id="408" r:id="rId155"/>
    <p:sldId id="409" r:id="rId156"/>
    <p:sldId id="411" r:id="rId157"/>
    <p:sldId id="412" r:id="rId158"/>
    <p:sldId id="413" r:id="rId159"/>
    <p:sldId id="414" r:id="rId160"/>
    <p:sldId id="410" r:id="rId161"/>
    <p:sldId id="415" r:id="rId162"/>
    <p:sldId id="416" r:id="rId163"/>
    <p:sldId id="446" r:id="rId164"/>
    <p:sldId id="447" r:id="rId165"/>
    <p:sldId id="417" r:id="rId166"/>
    <p:sldId id="419" r:id="rId167"/>
    <p:sldId id="420" r:id="rId168"/>
    <p:sldId id="421" r:id="rId169"/>
    <p:sldId id="418" r:id="rId170"/>
    <p:sldId id="422" r:id="rId171"/>
    <p:sldId id="423" r:id="rId172"/>
    <p:sldId id="424" r:id="rId173"/>
    <p:sldId id="425" r:id="rId174"/>
    <p:sldId id="427" r:id="rId175"/>
    <p:sldId id="428" r:id="rId176"/>
    <p:sldId id="429" r:id="rId177"/>
    <p:sldId id="426" r:id="rId178"/>
    <p:sldId id="430" r:id="rId179"/>
    <p:sldId id="431" r:id="rId180"/>
    <p:sldId id="432" r:id="rId181"/>
    <p:sldId id="433" r:id="rId182"/>
    <p:sldId id="434" r:id="rId183"/>
    <p:sldId id="435" r:id="rId184"/>
    <p:sldId id="436" r:id="rId185"/>
    <p:sldId id="444" r:id="rId186"/>
    <p:sldId id="445" r:id="rId187"/>
    <p:sldId id="440" r:id="rId188"/>
    <p:sldId id="439" r:id="rId189"/>
    <p:sldId id="441" r:id="rId190"/>
    <p:sldId id="442" r:id="rId191"/>
    <p:sldId id="443" r:id="rId19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220" d="100"/>
          <a:sy n="220" d="100"/>
        </p:scale>
        <p:origin x="-120" y="-28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42" Type="http://schemas.openxmlformats.org/officeDocument/2006/relationships/slide" Target="slides/slide141.xml"/><Relationship Id="rId143" Type="http://schemas.openxmlformats.org/officeDocument/2006/relationships/slide" Target="slides/slide142.xml"/><Relationship Id="rId144" Type="http://schemas.openxmlformats.org/officeDocument/2006/relationships/slide" Target="slides/slide143.xml"/><Relationship Id="rId145" Type="http://schemas.openxmlformats.org/officeDocument/2006/relationships/slide" Target="slides/slide144.xml"/><Relationship Id="rId146" Type="http://schemas.openxmlformats.org/officeDocument/2006/relationships/slide" Target="slides/slide145.xml"/><Relationship Id="rId147" Type="http://schemas.openxmlformats.org/officeDocument/2006/relationships/slide" Target="slides/slide146.xml"/><Relationship Id="rId148" Type="http://schemas.openxmlformats.org/officeDocument/2006/relationships/slide" Target="slides/slide147.xml"/><Relationship Id="rId149" Type="http://schemas.openxmlformats.org/officeDocument/2006/relationships/slide" Target="slides/slide148.xml"/><Relationship Id="rId180" Type="http://schemas.openxmlformats.org/officeDocument/2006/relationships/slide" Target="slides/slide179.xml"/><Relationship Id="rId181" Type="http://schemas.openxmlformats.org/officeDocument/2006/relationships/slide" Target="slides/slide180.xml"/><Relationship Id="rId182" Type="http://schemas.openxmlformats.org/officeDocument/2006/relationships/slide" Target="slides/slide181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83" Type="http://schemas.openxmlformats.org/officeDocument/2006/relationships/slide" Target="slides/slide182.xml"/><Relationship Id="rId184" Type="http://schemas.openxmlformats.org/officeDocument/2006/relationships/slide" Target="slides/slide183.xml"/><Relationship Id="rId185" Type="http://schemas.openxmlformats.org/officeDocument/2006/relationships/slide" Target="slides/slide184.xml"/><Relationship Id="rId186" Type="http://schemas.openxmlformats.org/officeDocument/2006/relationships/slide" Target="slides/slide185.xml"/><Relationship Id="rId187" Type="http://schemas.openxmlformats.org/officeDocument/2006/relationships/slide" Target="slides/slide186.xml"/><Relationship Id="rId188" Type="http://schemas.openxmlformats.org/officeDocument/2006/relationships/slide" Target="slides/slide187.xml"/><Relationship Id="rId189" Type="http://schemas.openxmlformats.org/officeDocument/2006/relationships/slide" Target="slides/slide18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150" Type="http://schemas.openxmlformats.org/officeDocument/2006/relationships/slide" Target="slides/slide149.xml"/><Relationship Id="rId151" Type="http://schemas.openxmlformats.org/officeDocument/2006/relationships/slide" Target="slides/slide150.xml"/><Relationship Id="rId152" Type="http://schemas.openxmlformats.org/officeDocument/2006/relationships/slide" Target="slides/slide15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53" Type="http://schemas.openxmlformats.org/officeDocument/2006/relationships/slide" Target="slides/slide152.xml"/><Relationship Id="rId154" Type="http://schemas.openxmlformats.org/officeDocument/2006/relationships/slide" Target="slides/slide153.xml"/><Relationship Id="rId155" Type="http://schemas.openxmlformats.org/officeDocument/2006/relationships/slide" Target="slides/slide154.xml"/><Relationship Id="rId156" Type="http://schemas.openxmlformats.org/officeDocument/2006/relationships/slide" Target="slides/slide155.xml"/><Relationship Id="rId157" Type="http://schemas.openxmlformats.org/officeDocument/2006/relationships/slide" Target="slides/slide156.xml"/><Relationship Id="rId158" Type="http://schemas.openxmlformats.org/officeDocument/2006/relationships/slide" Target="slides/slide157.xml"/><Relationship Id="rId159" Type="http://schemas.openxmlformats.org/officeDocument/2006/relationships/slide" Target="slides/slide158.xml"/><Relationship Id="rId190" Type="http://schemas.openxmlformats.org/officeDocument/2006/relationships/slide" Target="slides/slide189.xml"/><Relationship Id="rId191" Type="http://schemas.openxmlformats.org/officeDocument/2006/relationships/slide" Target="slides/slide190.xml"/><Relationship Id="rId192" Type="http://schemas.openxmlformats.org/officeDocument/2006/relationships/slide" Target="slides/slide191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93" Type="http://schemas.openxmlformats.org/officeDocument/2006/relationships/printerSettings" Target="printerSettings/printerSettings1.bin"/><Relationship Id="rId194" Type="http://schemas.openxmlformats.org/officeDocument/2006/relationships/presProps" Target="presProps.xml"/><Relationship Id="rId195" Type="http://schemas.openxmlformats.org/officeDocument/2006/relationships/viewProps" Target="viewProps.xml"/><Relationship Id="rId196" Type="http://schemas.openxmlformats.org/officeDocument/2006/relationships/theme" Target="theme/theme1.xml"/><Relationship Id="rId197" Type="http://schemas.openxmlformats.org/officeDocument/2006/relationships/tableStyles" Target="tableStyles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160" Type="http://schemas.openxmlformats.org/officeDocument/2006/relationships/slide" Target="slides/slide159.xml"/><Relationship Id="rId161" Type="http://schemas.openxmlformats.org/officeDocument/2006/relationships/slide" Target="slides/slide160.xml"/><Relationship Id="rId162" Type="http://schemas.openxmlformats.org/officeDocument/2006/relationships/slide" Target="slides/slide16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63" Type="http://schemas.openxmlformats.org/officeDocument/2006/relationships/slide" Target="slides/slide162.xml"/><Relationship Id="rId164" Type="http://schemas.openxmlformats.org/officeDocument/2006/relationships/slide" Target="slides/slide163.xml"/><Relationship Id="rId165" Type="http://schemas.openxmlformats.org/officeDocument/2006/relationships/slide" Target="slides/slide164.xml"/><Relationship Id="rId166" Type="http://schemas.openxmlformats.org/officeDocument/2006/relationships/slide" Target="slides/slide165.xml"/><Relationship Id="rId167" Type="http://schemas.openxmlformats.org/officeDocument/2006/relationships/slide" Target="slides/slide166.xml"/><Relationship Id="rId168" Type="http://schemas.openxmlformats.org/officeDocument/2006/relationships/slide" Target="slides/slide167.xml"/><Relationship Id="rId169" Type="http://schemas.openxmlformats.org/officeDocument/2006/relationships/slide" Target="slides/slide16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170" Type="http://schemas.openxmlformats.org/officeDocument/2006/relationships/slide" Target="slides/slide169.xml"/><Relationship Id="rId171" Type="http://schemas.openxmlformats.org/officeDocument/2006/relationships/slide" Target="slides/slide170.xml"/><Relationship Id="rId172" Type="http://schemas.openxmlformats.org/officeDocument/2006/relationships/slide" Target="slides/slide171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173" Type="http://schemas.openxmlformats.org/officeDocument/2006/relationships/slide" Target="slides/slide172.xml"/><Relationship Id="rId174" Type="http://schemas.openxmlformats.org/officeDocument/2006/relationships/slide" Target="slides/slide173.xml"/><Relationship Id="rId175" Type="http://schemas.openxmlformats.org/officeDocument/2006/relationships/slide" Target="slides/slide174.xml"/><Relationship Id="rId176" Type="http://schemas.openxmlformats.org/officeDocument/2006/relationships/slide" Target="slides/slide175.xml"/><Relationship Id="rId177" Type="http://schemas.openxmlformats.org/officeDocument/2006/relationships/slide" Target="slides/slide176.xml"/><Relationship Id="rId178" Type="http://schemas.openxmlformats.org/officeDocument/2006/relationships/slide" Target="slides/slide177.xml"/><Relationship Id="rId179" Type="http://schemas.openxmlformats.org/officeDocument/2006/relationships/slide" Target="slides/slide17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05327B6-FC01-EC49-854D-EA8671E264FA}" type="doc">
      <dgm:prSet loTypeId="urn:microsoft.com/office/officeart/2005/8/layout/hierarchy6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EA921DD-DC96-F44A-A3C3-6C3141F4CAAE}">
      <dgm:prSet phldrT="[Text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go-</a:t>
          </a:r>
          <a:r>
            <a:rPr lang="en-US" dirty="0" err="1" smtClean="0"/>
            <a:t>lang</a:t>
          </a:r>
          <a:r>
            <a:rPr lang="en-US" dirty="0" smtClean="0"/>
            <a:t>-programming</a:t>
          </a:r>
          <a:endParaRPr lang="en-US" dirty="0"/>
        </a:p>
      </dgm:t>
    </dgm:pt>
    <dgm:pt modelId="{7C2B665A-4556-F54B-B197-F370F2A2588D}" type="parTrans" cxnId="{4F0B7C73-EB8A-6B4E-8A7D-88A5217292F2}">
      <dgm:prSet/>
      <dgm:spPr/>
      <dgm:t>
        <a:bodyPr/>
        <a:lstStyle/>
        <a:p>
          <a:endParaRPr lang="en-US"/>
        </a:p>
      </dgm:t>
    </dgm:pt>
    <dgm:pt modelId="{5D850010-8056-6247-BA9E-04EF4641646E}" type="sibTrans" cxnId="{4F0B7C73-EB8A-6B4E-8A7D-88A5217292F2}">
      <dgm:prSet/>
      <dgm:spPr/>
      <dgm:t>
        <a:bodyPr/>
        <a:lstStyle/>
        <a:p>
          <a:endParaRPr lang="en-US"/>
        </a:p>
      </dgm:t>
    </dgm:pt>
    <dgm:pt modelId="{608E358A-379B-1946-AE72-CC239B5EF8F3}">
      <dgm:prSet phldrT="[Text]">
        <dgm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err="1" smtClean="0"/>
            <a:t>src</a:t>
          </a:r>
          <a:endParaRPr lang="en-US" dirty="0"/>
        </a:p>
      </dgm:t>
    </dgm:pt>
    <dgm:pt modelId="{F47DF6A6-531D-EC48-9DE7-05637534813C}" type="parTrans" cxnId="{CC7C929A-04D8-2F47-AEC5-EC9F089C1367}">
      <dgm:prSet/>
      <dgm:spPr/>
      <dgm:t>
        <a:bodyPr/>
        <a:lstStyle/>
        <a:p>
          <a:endParaRPr lang="en-US"/>
        </a:p>
      </dgm:t>
    </dgm:pt>
    <dgm:pt modelId="{88093A65-35F9-2A45-8849-73A14B6F9A96}" type="sibTrans" cxnId="{CC7C929A-04D8-2F47-AEC5-EC9F089C1367}">
      <dgm:prSet/>
      <dgm:spPr/>
      <dgm:t>
        <a:bodyPr/>
        <a:lstStyle/>
        <a:p>
          <a:endParaRPr lang="en-US"/>
        </a:p>
      </dgm:t>
    </dgm:pt>
    <dgm:pt modelId="{325CD322-470C-7A48-9D4E-7ACA2469EBB4}">
      <dgm:prSet phldrT="[Text]">
        <dgm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err="1" smtClean="0"/>
            <a:t>github.com</a:t>
          </a:r>
          <a:endParaRPr lang="en-US" dirty="0"/>
        </a:p>
      </dgm:t>
    </dgm:pt>
    <dgm:pt modelId="{7095DB50-6F7B-224E-A0CF-6B8680E8D571}" type="parTrans" cxnId="{1694570A-E265-A240-A84C-C49D339AC217}">
      <dgm:prSet/>
      <dgm:spPr/>
      <dgm:t>
        <a:bodyPr/>
        <a:lstStyle/>
        <a:p>
          <a:endParaRPr lang="en-US"/>
        </a:p>
      </dgm:t>
    </dgm:pt>
    <dgm:pt modelId="{D81A477B-F18B-8241-9980-93686D3ADE13}" type="sibTrans" cxnId="{1694570A-E265-A240-A84C-C49D339AC217}">
      <dgm:prSet/>
      <dgm:spPr/>
      <dgm:t>
        <a:bodyPr/>
        <a:lstStyle/>
        <a:p>
          <a:endParaRPr lang="en-US"/>
        </a:p>
      </dgm:t>
    </dgm:pt>
    <dgm:pt modelId="{91760BCA-8824-054A-8255-CF295C0007C7}">
      <dgm:prSet phldrT="[Text]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/>
            <a:t>work-repo</a:t>
          </a:r>
          <a:endParaRPr lang="en-US" dirty="0"/>
        </a:p>
      </dgm:t>
    </dgm:pt>
    <dgm:pt modelId="{82D3ED4D-5C25-7544-B22F-B85C8F1A2810}" type="parTrans" cxnId="{41E4C59E-7CE2-6945-8986-8666792C8BAC}">
      <dgm:prSet/>
      <dgm:spPr/>
      <dgm:t>
        <a:bodyPr/>
        <a:lstStyle/>
        <a:p>
          <a:endParaRPr lang="en-US"/>
        </a:p>
      </dgm:t>
    </dgm:pt>
    <dgm:pt modelId="{BF055081-B671-5848-908B-B8C1C6F90DCE}" type="sibTrans" cxnId="{41E4C59E-7CE2-6945-8986-8666792C8BAC}">
      <dgm:prSet/>
      <dgm:spPr/>
      <dgm:t>
        <a:bodyPr/>
        <a:lstStyle/>
        <a:p>
          <a:endParaRPr lang="en-US"/>
        </a:p>
      </dgm:t>
    </dgm:pt>
    <dgm:pt modelId="{0EE8A2AC-D7AB-F147-9871-FFA55601AB0B}">
      <dgm:prSet phldrT="[Text]"/>
      <dgm:spPr/>
      <dgm:t>
        <a:bodyPr/>
        <a:lstStyle/>
        <a:p>
          <a:r>
            <a:rPr lang="en-US" dirty="0" smtClean="0"/>
            <a:t>bin</a:t>
          </a:r>
          <a:endParaRPr lang="en-US" dirty="0"/>
        </a:p>
      </dgm:t>
    </dgm:pt>
    <dgm:pt modelId="{50CBA1FC-6347-2846-AF79-1424A3512445}" type="parTrans" cxnId="{573143A0-F45E-294B-B14F-49BEA441002B}">
      <dgm:prSet/>
      <dgm:spPr/>
      <dgm:t>
        <a:bodyPr/>
        <a:lstStyle/>
        <a:p>
          <a:endParaRPr lang="en-US"/>
        </a:p>
      </dgm:t>
    </dgm:pt>
    <dgm:pt modelId="{17385550-9596-8340-85A5-36B5F4BFC632}" type="sibTrans" cxnId="{573143A0-F45E-294B-B14F-49BEA441002B}">
      <dgm:prSet/>
      <dgm:spPr/>
      <dgm:t>
        <a:bodyPr/>
        <a:lstStyle/>
        <a:p>
          <a:endParaRPr lang="en-US"/>
        </a:p>
      </dgm:t>
    </dgm:pt>
    <dgm:pt modelId="{703FD60E-A437-1447-A0F1-6BD0FA73D199}">
      <dgm:prSet phldrT="[Text]"/>
      <dgm:spPr/>
      <dgm:t>
        <a:bodyPr/>
        <a:lstStyle/>
        <a:p>
          <a:r>
            <a:rPr lang="en-US" dirty="0" err="1" smtClean="0"/>
            <a:t>pkg</a:t>
          </a:r>
          <a:endParaRPr lang="en-US" dirty="0"/>
        </a:p>
      </dgm:t>
    </dgm:pt>
    <dgm:pt modelId="{E2865FB9-7F1F-D643-AC0C-44EDE2FF6B97}" type="parTrans" cxnId="{73A531DA-6A4B-EF45-94E0-F64C342A33C0}">
      <dgm:prSet/>
      <dgm:spPr/>
      <dgm:t>
        <a:bodyPr/>
        <a:lstStyle/>
        <a:p>
          <a:endParaRPr lang="en-US"/>
        </a:p>
      </dgm:t>
    </dgm:pt>
    <dgm:pt modelId="{84568787-1B35-C14A-A044-21579D082ABD}" type="sibTrans" cxnId="{73A531DA-6A4B-EF45-94E0-F64C342A33C0}">
      <dgm:prSet/>
      <dgm:spPr/>
      <dgm:t>
        <a:bodyPr/>
        <a:lstStyle/>
        <a:p>
          <a:endParaRPr lang="en-US"/>
        </a:p>
      </dgm:t>
    </dgm:pt>
    <dgm:pt modelId="{4C2B2C50-ABE4-B84D-A688-481FD0ABEC5B}">
      <dgm:prSet phldrT="[Text]"/>
      <dgm:spPr/>
      <dgm:t>
        <a:bodyPr/>
        <a:lstStyle/>
        <a:p>
          <a:r>
            <a:rPr lang="en-US" dirty="0" smtClean="0"/>
            <a:t>GOPATH </a:t>
          </a:r>
          <a:r>
            <a:rPr lang="en-US" dirty="0" smtClean="0">
              <a:sym typeface="Wingdings"/>
            </a:rPr>
            <a:t></a:t>
          </a:r>
          <a:endParaRPr lang="en-US" dirty="0"/>
        </a:p>
      </dgm:t>
    </dgm:pt>
    <dgm:pt modelId="{17001FBC-EF1E-D54E-8C2C-34BA5DB05CC9}" type="parTrans" cxnId="{CEAAE008-3E01-D040-BF25-4893D423599D}">
      <dgm:prSet/>
      <dgm:spPr/>
      <dgm:t>
        <a:bodyPr/>
        <a:lstStyle/>
        <a:p>
          <a:endParaRPr lang="en-US"/>
        </a:p>
      </dgm:t>
    </dgm:pt>
    <dgm:pt modelId="{DB91264E-98BE-CB45-BAEB-C0A88E996429}" type="sibTrans" cxnId="{CEAAE008-3E01-D040-BF25-4893D423599D}">
      <dgm:prSet/>
      <dgm:spPr/>
      <dgm:t>
        <a:bodyPr/>
        <a:lstStyle/>
        <a:p>
          <a:endParaRPr lang="en-US"/>
        </a:p>
      </dgm:t>
    </dgm:pt>
    <dgm:pt modelId="{AED0620F-3A1C-C44A-B861-8182440FCFF3}">
      <dgm:prSet phldrT="[Text]"/>
      <dgm:spPr/>
      <dgm:t>
        <a:bodyPr/>
        <a:lstStyle/>
        <a:p>
          <a:endParaRPr lang="en-US" dirty="0"/>
        </a:p>
      </dgm:t>
    </dgm:pt>
    <dgm:pt modelId="{0162397C-D887-C340-A771-88F42DF37099}" type="parTrans" cxnId="{4C3E4AA2-990E-E342-940B-B914BFE79772}">
      <dgm:prSet/>
      <dgm:spPr/>
      <dgm:t>
        <a:bodyPr/>
        <a:lstStyle/>
        <a:p>
          <a:endParaRPr lang="en-US"/>
        </a:p>
      </dgm:t>
    </dgm:pt>
    <dgm:pt modelId="{118A0B06-4084-264A-A620-F287F161B97C}" type="sibTrans" cxnId="{4C3E4AA2-990E-E342-940B-B914BFE79772}">
      <dgm:prSet/>
      <dgm:spPr/>
      <dgm:t>
        <a:bodyPr/>
        <a:lstStyle/>
        <a:p>
          <a:endParaRPr lang="en-US"/>
        </a:p>
      </dgm:t>
    </dgm:pt>
    <dgm:pt modelId="{962458F7-A819-BC42-9C5E-BE9345296B67}">
      <dgm:prSet>
        <dgm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/>
            <a:t>my-projects</a:t>
          </a:r>
          <a:endParaRPr lang="en-US" dirty="0"/>
        </a:p>
      </dgm:t>
    </dgm:pt>
    <dgm:pt modelId="{46E8F01F-92FD-7047-906D-780679CDAB39}" type="parTrans" cxnId="{2CD63128-68DB-5F4B-8AC8-1D75A7499ACF}">
      <dgm:prSet/>
      <dgm:spPr/>
      <dgm:t>
        <a:bodyPr/>
        <a:lstStyle/>
        <a:p>
          <a:endParaRPr lang="en-US"/>
        </a:p>
      </dgm:t>
    </dgm:pt>
    <dgm:pt modelId="{8C7C9916-A3AA-9041-B474-1CE6B704D6A7}" type="sibTrans" cxnId="{2CD63128-68DB-5F4B-8AC8-1D75A7499ACF}">
      <dgm:prSet/>
      <dgm:spPr/>
      <dgm:t>
        <a:bodyPr/>
        <a:lstStyle/>
        <a:p>
          <a:endParaRPr lang="en-US"/>
        </a:p>
      </dgm:t>
    </dgm:pt>
    <dgm:pt modelId="{C22EDB81-4EE8-AE4C-AB1C-049A8DA3E918}">
      <dgm:prSet>
        <dgm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/>
            <a:t>bob</a:t>
          </a:r>
          <a:endParaRPr lang="en-US" dirty="0"/>
        </a:p>
      </dgm:t>
    </dgm:pt>
    <dgm:pt modelId="{996D3EC6-39C6-6B45-A4A9-1998BF7844CD}" type="parTrans" cxnId="{03009E7F-10AE-B440-A3CC-29895F850046}">
      <dgm:prSet/>
      <dgm:spPr/>
      <dgm:t>
        <a:bodyPr/>
        <a:lstStyle/>
        <a:p>
          <a:endParaRPr lang="en-US"/>
        </a:p>
      </dgm:t>
    </dgm:pt>
    <dgm:pt modelId="{0E5C210C-9523-5940-AA16-8D47EB7FC2C6}" type="sibTrans" cxnId="{03009E7F-10AE-B440-A3CC-29895F850046}">
      <dgm:prSet/>
      <dgm:spPr/>
      <dgm:t>
        <a:bodyPr/>
        <a:lstStyle/>
        <a:p>
          <a:endParaRPr lang="en-US"/>
        </a:p>
      </dgm:t>
    </dgm:pt>
    <dgm:pt modelId="{321B3F82-7C36-B44F-BBBD-E24FDC2F7532}">
      <dgm:prSet>
        <dgm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err="1" smtClean="0"/>
            <a:t>susan</a:t>
          </a:r>
          <a:endParaRPr lang="en-US" dirty="0"/>
        </a:p>
      </dgm:t>
    </dgm:pt>
    <dgm:pt modelId="{E37B0138-6AF3-0A47-AD29-5D1AB5FEA739}" type="parTrans" cxnId="{16A6D086-2D88-D947-89A5-E36B288E81AC}">
      <dgm:prSet/>
      <dgm:spPr/>
      <dgm:t>
        <a:bodyPr/>
        <a:lstStyle/>
        <a:p>
          <a:endParaRPr lang="en-US"/>
        </a:p>
      </dgm:t>
    </dgm:pt>
    <dgm:pt modelId="{F14F7457-9506-4343-AF2F-DF7328DEE565}" type="sibTrans" cxnId="{16A6D086-2D88-D947-89A5-E36B288E81AC}">
      <dgm:prSet/>
      <dgm:spPr/>
      <dgm:t>
        <a:bodyPr/>
        <a:lstStyle/>
        <a:p>
          <a:endParaRPr lang="en-US"/>
        </a:p>
      </dgm:t>
    </dgm:pt>
    <dgm:pt modelId="{09436980-886A-A144-B28F-4F95DE6D053F}">
      <dgm:prSet>
        <dgm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hello</a:t>
          </a:r>
          <a:endParaRPr lang="en-US" dirty="0"/>
        </a:p>
      </dgm:t>
    </dgm:pt>
    <dgm:pt modelId="{44CBA9EA-E09E-694E-8325-0E5B9A3A127E}" type="parTrans" cxnId="{150A6F99-4689-B14E-B30A-D00A4C706567}">
      <dgm:prSet/>
      <dgm:spPr/>
      <dgm:t>
        <a:bodyPr/>
        <a:lstStyle/>
        <a:p>
          <a:endParaRPr lang="en-US"/>
        </a:p>
      </dgm:t>
    </dgm:pt>
    <dgm:pt modelId="{BE2A1CD2-A600-2245-B91D-7798EE65F9C5}" type="sibTrans" cxnId="{150A6F99-4689-B14E-B30A-D00A4C706567}">
      <dgm:prSet/>
      <dgm:spPr/>
      <dgm:t>
        <a:bodyPr/>
        <a:lstStyle/>
        <a:p>
          <a:endParaRPr lang="en-US"/>
        </a:p>
      </dgm:t>
    </dgm:pt>
    <dgm:pt modelId="{416BC2AF-E413-8F42-97B0-99AEE685CEE3}">
      <dgm:prSet>
        <dgm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awesome</a:t>
          </a:r>
          <a:endParaRPr lang="en-US" dirty="0"/>
        </a:p>
      </dgm:t>
    </dgm:pt>
    <dgm:pt modelId="{E4DA86CD-61E9-0F42-9AAD-DE68BB514C65}" type="parTrans" cxnId="{F55C5B36-B80F-C943-B98C-AD8625A9FC40}">
      <dgm:prSet/>
      <dgm:spPr/>
      <dgm:t>
        <a:bodyPr/>
        <a:lstStyle/>
        <a:p>
          <a:endParaRPr lang="en-US"/>
        </a:p>
      </dgm:t>
    </dgm:pt>
    <dgm:pt modelId="{3463F376-935D-C041-AF30-849A99D918DB}" type="sibTrans" cxnId="{F55C5B36-B80F-C943-B98C-AD8625A9FC40}">
      <dgm:prSet/>
      <dgm:spPr/>
      <dgm:t>
        <a:bodyPr/>
        <a:lstStyle/>
        <a:p>
          <a:endParaRPr lang="en-US"/>
        </a:p>
      </dgm:t>
    </dgm:pt>
    <dgm:pt modelId="{22AF1D18-4985-D64D-AE8A-D4046B8CC830}">
      <dgm:prSet>
        <dgm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hello2</a:t>
          </a:r>
          <a:endParaRPr lang="en-US" dirty="0"/>
        </a:p>
      </dgm:t>
    </dgm:pt>
    <dgm:pt modelId="{0C71533C-D855-8641-8AF2-2EEDC09AFC8B}" type="parTrans" cxnId="{DA5DA1AF-FF70-0C4A-8160-811518726368}">
      <dgm:prSet/>
      <dgm:spPr/>
      <dgm:t>
        <a:bodyPr/>
        <a:lstStyle/>
        <a:p>
          <a:endParaRPr lang="en-US"/>
        </a:p>
      </dgm:t>
    </dgm:pt>
    <dgm:pt modelId="{2A51E3DD-FCE1-CA42-B346-055BDD11C2D5}" type="sibTrans" cxnId="{DA5DA1AF-FF70-0C4A-8160-811518726368}">
      <dgm:prSet/>
      <dgm:spPr/>
      <dgm:t>
        <a:bodyPr/>
        <a:lstStyle/>
        <a:p>
          <a:endParaRPr lang="en-US"/>
        </a:p>
      </dgm:t>
    </dgm:pt>
    <dgm:pt modelId="{371319CD-2491-A948-8A8E-0DD1626AA890}">
      <dgm:prSet>
        <dgm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fearless</a:t>
          </a:r>
          <a:endParaRPr lang="en-US" dirty="0"/>
        </a:p>
      </dgm:t>
    </dgm:pt>
    <dgm:pt modelId="{C71BF077-42C0-4948-9588-890114675F02}" type="parTrans" cxnId="{3D95DD73-1705-9E44-A53D-E5A17A90AAC7}">
      <dgm:prSet/>
      <dgm:spPr/>
      <dgm:t>
        <a:bodyPr/>
        <a:lstStyle/>
        <a:p>
          <a:endParaRPr lang="en-US"/>
        </a:p>
      </dgm:t>
    </dgm:pt>
    <dgm:pt modelId="{72454DB4-4FC9-044B-BB1E-E65C501F67D2}" type="sibTrans" cxnId="{3D95DD73-1705-9E44-A53D-E5A17A90AAC7}">
      <dgm:prSet/>
      <dgm:spPr/>
      <dgm:t>
        <a:bodyPr/>
        <a:lstStyle/>
        <a:p>
          <a:endParaRPr lang="en-US"/>
        </a:p>
      </dgm:t>
    </dgm:pt>
    <dgm:pt modelId="{4D9B0028-A5CB-1545-B6C2-0DF8FBB42331}">
      <dgm:prSet>
        <dgm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/>
            <a:t>my-projects</a:t>
          </a:r>
          <a:endParaRPr lang="en-US" dirty="0"/>
        </a:p>
      </dgm:t>
    </dgm:pt>
    <dgm:pt modelId="{75F21126-477E-EE4A-AF97-EAA8161FE5B7}" type="parTrans" cxnId="{216BB9DB-28FB-9940-A3D0-D7C66910B77A}">
      <dgm:prSet/>
      <dgm:spPr/>
      <dgm:t>
        <a:bodyPr/>
        <a:lstStyle/>
        <a:p>
          <a:endParaRPr lang="en-US"/>
        </a:p>
      </dgm:t>
    </dgm:pt>
    <dgm:pt modelId="{F99BF771-07CD-C344-A10B-DCCAFD0C156D}" type="sibTrans" cxnId="{216BB9DB-28FB-9940-A3D0-D7C66910B77A}">
      <dgm:prSet/>
      <dgm:spPr/>
      <dgm:t>
        <a:bodyPr/>
        <a:lstStyle/>
        <a:p>
          <a:endParaRPr lang="en-US"/>
        </a:p>
      </dgm:t>
    </dgm:pt>
    <dgm:pt modelId="{DA391511-9624-5A45-A81D-52416D1366DE}" type="pres">
      <dgm:prSet presAssocID="{205327B6-FC01-EC49-854D-EA8671E264FA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6677861-2891-E74C-B5FE-6B1255E725F3}" type="pres">
      <dgm:prSet presAssocID="{205327B6-FC01-EC49-854D-EA8671E264FA}" presName="hierFlow" presStyleCnt="0"/>
      <dgm:spPr/>
    </dgm:pt>
    <dgm:pt modelId="{B5FBE3A3-819A-CD42-B738-AD60C8CCC6C7}" type="pres">
      <dgm:prSet presAssocID="{205327B6-FC01-EC49-854D-EA8671E264FA}" presName="firstBuf" presStyleCnt="0"/>
      <dgm:spPr/>
    </dgm:pt>
    <dgm:pt modelId="{20B0F519-0D86-6A43-91E3-3E9BA54557BE}" type="pres">
      <dgm:prSet presAssocID="{205327B6-FC01-EC49-854D-EA8671E264FA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3F33D473-EF47-594D-9BF6-F2EF0C7E8511}" type="pres">
      <dgm:prSet presAssocID="{1EA921DD-DC96-F44A-A3C3-6C3141F4CAAE}" presName="Name14" presStyleCnt="0"/>
      <dgm:spPr/>
    </dgm:pt>
    <dgm:pt modelId="{15AAE996-BA35-9A4C-9D56-942BDC8325C5}" type="pres">
      <dgm:prSet presAssocID="{1EA921DD-DC96-F44A-A3C3-6C3141F4CAAE}" presName="level1Shap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5660845-AD0A-7C46-825C-9F3F17E1F1FE}" type="pres">
      <dgm:prSet presAssocID="{1EA921DD-DC96-F44A-A3C3-6C3141F4CAAE}" presName="hierChild2" presStyleCnt="0"/>
      <dgm:spPr/>
    </dgm:pt>
    <dgm:pt modelId="{B0C68508-B541-974F-A809-2BAE5EB45307}" type="pres">
      <dgm:prSet presAssocID="{F47DF6A6-531D-EC48-9DE7-05637534813C}" presName="Name19" presStyleLbl="parChTrans1D2" presStyleIdx="0" presStyleCnt="3"/>
      <dgm:spPr/>
      <dgm:t>
        <a:bodyPr/>
        <a:lstStyle/>
        <a:p>
          <a:endParaRPr lang="en-US"/>
        </a:p>
      </dgm:t>
    </dgm:pt>
    <dgm:pt modelId="{CD82DE1A-7C81-674D-B47D-AFBC59BAA3FF}" type="pres">
      <dgm:prSet presAssocID="{608E358A-379B-1946-AE72-CC239B5EF8F3}" presName="Name21" presStyleCnt="0"/>
      <dgm:spPr/>
    </dgm:pt>
    <dgm:pt modelId="{E740D58E-D5D4-8245-B250-FA07771DA4E7}" type="pres">
      <dgm:prSet presAssocID="{608E358A-379B-1946-AE72-CC239B5EF8F3}" presName="level2Shape" presStyleLbl="node2" presStyleIdx="0" presStyleCnt="3"/>
      <dgm:spPr/>
      <dgm:t>
        <a:bodyPr/>
        <a:lstStyle/>
        <a:p>
          <a:endParaRPr lang="en-US"/>
        </a:p>
      </dgm:t>
    </dgm:pt>
    <dgm:pt modelId="{FCC4DDE1-11D1-2140-94B4-2ED457277447}" type="pres">
      <dgm:prSet presAssocID="{608E358A-379B-1946-AE72-CC239B5EF8F3}" presName="hierChild3" presStyleCnt="0"/>
      <dgm:spPr/>
    </dgm:pt>
    <dgm:pt modelId="{166884DE-BE24-4743-9A1F-F0EAF6E40032}" type="pres">
      <dgm:prSet presAssocID="{7095DB50-6F7B-224E-A0CF-6B8680E8D571}" presName="Name19" presStyleLbl="parChTrans1D3" presStyleIdx="0" presStyleCnt="2"/>
      <dgm:spPr/>
      <dgm:t>
        <a:bodyPr/>
        <a:lstStyle/>
        <a:p>
          <a:endParaRPr lang="en-US"/>
        </a:p>
      </dgm:t>
    </dgm:pt>
    <dgm:pt modelId="{E89AFFBD-1278-0A49-9C34-ACB587432119}" type="pres">
      <dgm:prSet presAssocID="{325CD322-470C-7A48-9D4E-7ACA2469EBB4}" presName="Name21" presStyleCnt="0"/>
      <dgm:spPr/>
    </dgm:pt>
    <dgm:pt modelId="{E63A20C7-A4FA-6C40-80EA-8703ADA953B8}" type="pres">
      <dgm:prSet presAssocID="{325CD322-470C-7A48-9D4E-7ACA2469EBB4}" presName="level2Shape" presStyleLbl="node3" presStyleIdx="0" presStyleCnt="2"/>
      <dgm:spPr/>
      <dgm:t>
        <a:bodyPr/>
        <a:lstStyle/>
        <a:p>
          <a:endParaRPr lang="en-US"/>
        </a:p>
      </dgm:t>
    </dgm:pt>
    <dgm:pt modelId="{690DDCD1-ED00-274F-A94E-A8697EB3B455}" type="pres">
      <dgm:prSet presAssocID="{325CD322-470C-7A48-9D4E-7ACA2469EBB4}" presName="hierChild3" presStyleCnt="0"/>
      <dgm:spPr/>
    </dgm:pt>
    <dgm:pt modelId="{50C4A1F8-96EC-1F43-BA6F-F2259104C41F}" type="pres">
      <dgm:prSet presAssocID="{46E8F01F-92FD-7047-906D-780679CDAB39}" presName="Name19" presStyleLbl="parChTrans1D4" presStyleIdx="0" presStyleCnt="8"/>
      <dgm:spPr/>
      <dgm:t>
        <a:bodyPr/>
        <a:lstStyle/>
        <a:p>
          <a:endParaRPr lang="en-US"/>
        </a:p>
      </dgm:t>
    </dgm:pt>
    <dgm:pt modelId="{0FA76D3E-F17F-0D4C-B9C8-B55294933231}" type="pres">
      <dgm:prSet presAssocID="{962458F7-A819-BC42-9C5E-BE9345296B67}" presName="Name21" presStyleCnt="0"/>
      <dgm:spPr/>
    </dgm:pt>
    <dgm:pt modelId="{8C1076F1-A4A0-C440-B77C-88828444754A}" type="pres">
      <dgm:prSet presAssocID="{962458F7-A819-BC42-9C5E-BE9345296B67}" presName="level2Shape" presStyleLbl="node4" presStyleIdx="0" presStyleCnt="8"/>
      <dgm:spPr/>
      <dgm:t>
        <a:bodyPr/>
        <a:lstStyle/>
        <a:p>
          <a:endParaRPr lang="en-US"/>
        </a:p>
      </dgm:t>
    </dgm:pt>
    <dgm:pt modelId="{CE702387-2340-904B-B266-2ECBC6B57C6C}" type="pres">
      <dgm:prSet presAssocID="{962458F7-A819-BC42-9C5E-BE9345296B67}" presName="hierChild3" presStyleCnt="0"/>
      <dgm:spPr/>
    </dgm:pt>
    <dgm:pt modelId="{19487793-57C2-374A-879F-E696F530DB02}" type="pres">
      <dgm:prSet presAssocID="{44CBA9EA-E09E-694E-8325-0E5B9A3A127E}" presName="Name19" presStyleLbl="parChTrans1D4" presStyleIdx="1" presStyleCnt="8"/>
      <dgm:spPr/>
      <dgm:t>
        <a:bodyPr/>
        <a:lstStyle/>
        <a:p>
          <a:endParaRPr lang="en-US"/>
        </a:p>
      </dgm:t>
    </dgm:pt>
    <dgm:pt modelId="{47D91629-D395-D64C-AEE3-62B982282215}" type="pres">
      <dgm:prSet presAssocID="{09436980-886A-A144-B28F-4F95DE6D053F}" presName="Name21" presStyleCnt="0"/>
      <dgm:spPr/>
    </dgm:pt>
    <dgm:pt modelId="{0D717EC6-9AD9-0948-B717-20BE169DA0D9}" type="pres">
      <dgm:prSet presAssocID="{09436980-886A-A144-B28F-4F95DE6D053F}" presName="level2Shape" presStyleLbl="node4" presStyleIdx="1" presStyleCnt="8"/>
      <dgm:spPr/>
      <dgm:t>
        <a:bodyPr/>
        <a:lstStyle/>
        <a:p>
          <a:endParaRPr lang="en-US"/>
        </a:p>
      </dgm:t>
    </dgm:pt>
    <dgm:pt modelId="{FB52FDE9-15E0-3449-A37B-20C0EAEB333C}" type="pres">
      <dgm:prSet presAssocID="{09436980-886A-A144-B28F-4F95DE6D053F}" presName="hierChild3" presStyleCnt="0"/>
      <dgm:spPr/>
    </dgm:pt>
    <dgm:pt modelId="{0749EE12-1614-D34F-95BC-9FD994DB0A6B}" type="pres">
      <dgm:prSet presAssocID="{E4DA86CD-61E9-0F42-9AAD-DE68BB514C65}" presName="Name19" presStyleLbl="parChTrans1D4" presStyleIdx="2" presStyleCnt="8"/>
      <dgm:spPr/>
      <dgm:t>
        <a:bodyPr/>
        <a:lstStyle/>
        <a:p>
          <a:endParaRPr lang="en-US"/>
        </a:p>
      </dgm:t>
    </dgm:pt>
    <dgm:pt modelId="{2057933A-190E-C842-B545-C7A6A005EA7B}" type="pres">
      <dgm:prSet presAssocID="{416BC2AF-E413-8F42-97B0-99AEE685CEE3}" presName="Name21" presStyleCnt="0"/>
      <dgm:spPr/>
    </dgm:pt>
    <dgm:pt modelId="{15EBBD5F-A8EA-504A-B556-AB2C7ED5C09F}" type="pres">
      <dgm:prSet presAssocID="{416BC2AF-E413-8F42-97B0-99AEE685CEE3}" presName="level2Shape" presStyleLbl="node4" presStyleIdx="2" presStyleCnt="8"/>
      <dgm:spPr/>
      <dgm:t>
        <a:bodyPr/>
        <a:lstStyle/>
        <a:p>
          <a:endParaRPr lang="en-US"/>
        </a:p>
      </dgm:t>
    </dgm:pt>
    <dgm:pt modelId="{975AD44A-744A-3042-BCA2-1D99BF4D9888}" type="pres">
      <dgm:prSet presAssocID="{416BC2AF-E413-8F42-97B0-99AEE685CEE3}" presName="hierChild3" presStyleCnt="0"/>
      <dgm:spPr/>
    </dgm:pt>
    <dgm:pt modelId="{B51CD7DC-1830-E34E-BABF-5600D92A8EC9}" type="pres">
      <dgm:prSet presAssocID="{996D3EC6-39C6-6B45-A4A9-1998BF7844CD}" presName="Name19" presStyleLbl="parChTrans1D4" presStyleIdx="3" presStyleCnt="8"/>
      <dgm:spPr/>
      <dgm:t>
        <a:bodyPr/>
        <a:lstStyle/>
        <a:p>
          <a:endParaRPr lang="en-US"/>
        </a:p>
      </dgm:t>
    </dgm:pt>
    <dgm:pt modelId="{4F88E219-ADC3-F54E-9CB0-257C7F1FA9A6}" type="pres">
      <dgm:prSet presAssocID="{C22EDB81-4EE8-AE4C-AB1C-049A8DA3E918}" presName="Name21" presStyleCnt="0"/>
      <dgm:spPr/>
    </dgm:pt>
    <dgm:pt modelId="{2671C305-D735-514A-B0AC-C5A355B8EFBE}" type="pres">
      <dgm:prSet presAssocID="{C22EDB81-4EE8-AE4C-AB1C-049A8DA3E918}" presName="level2Shape" presStyleLbl="node4" presStyleIdx="3" presStyleCnt="8"/>
      <dgm:spPr/>
      <dgm:t>
        <a:bodyPr/>
        <a:lstStyle/>
        <a:p>
          <a:endParaRPr lang="en-US"/>
        </a:p>
      </dgm:t>
    </dgm:pt>
    <dgm:pt modelId="{70586FAD-3CEC-3D4D-95F1-DDB2B1281C04}" type="pres">
      <dgm:prSet presAssocID="{C22EDB81-4EE8-AE4C-AB1C-049A8DA3E918}" presName="hierChild3" presStyleCnt="0"/>
      <dgm:spPr/>
    </dgm:pt>
    <dgm:pt modelId="{D3F96F7F-FB1D-0946-8900-D7DA7DA026C7}" type="pres">
      <dgm:prSet presAssocID="{82D3ED4D-5C25-7544-B22F-B85C8F1A2810}" presName="Name19" presStyleLbl="parChTrans1D3" presStyleIdx="1" presStyleCnt="2"/>
      <dgm:spPr/>
      <dgm:t>
        <a:bodyPr/>
        <a:lstStyle/>
        <a:p>
          <a:endParaRPr lang="en-US"/>
        </a:p>
      </dgm:t>
    </dgm:pt>
    <dgm:pt modelId="{82290B23-9A85-AB47-8B88-54EB0DD1727C}" type="pres">
      <dgm:prSet presAssocID="{91760BCA-8824-054A-8255-CF295C0007C7}" presName="Name21" presStyleCnt="0"/>
      <dgm:spPr/>
    </dgm:pt>
    <dgm:pt modelId="{D0E04C35-AADA-C041-A3A4-8351AC97C02E}" type="pres">
      <dgm:prSet presAssocID="{91760BCA-8824-054A-8255-CF295C0007C7}" presName="level2Shape" presStyleLbl="node3" presStyleIdx="1" presStyleCnt="2"/>
      <dgm:spPr/>
      <dgm:t>
        <a:bodyPr/>
        <a:lstStyle/>
        <a:p>
          <a:endParaRPr lang="en-US"/>
        </a:p>
      </dgm:t>
    </dgm:pt>
    <dgm:pt modelId="{8497E8FD-7D73-7444-ABE8-0A8E84710C72}" type="pres">
      <dgm:prSet presAssocID="{91760BCA-8824-054A-8255-CF295C0007C7}" presName="hierChild3" presStyleCnt="0"/>
      <dgm:spPr/>
    </dgm:pt>
    <dgm:pt modelId="{7E354305-1666-DE40-85C2-BA948E95C27F}" type="pres">
      <dgm:prSet presAssocID="{E37B0138-6AF3-0A47-AD29-5D1AB5FEA739}" presName="Name19" presStyleLbl="parChTrans1D4" presStyleIdx="4" presStyleCnt="8"/>
      <dgm:spPr/>
      <dgm:t>
        <a:bodyPr/>
        <a:lstStyle/>
        <a:p>
          <a:endParaRPr lang="en-US"/>
        </a:p>
      </dgm:t>
    </dgm:pt>
    <dgm:pt modelId="{A155A67F-625D-F746-8F9B-9027C6E0AA34}" type="pres">
      <dgm:prSet presAssocID="{321B3F82-7C36-B44F-BBBD-E24FDC2F7532}" presName="Name21" presStyleCnt="0"/>
      <dgm:spPr/>
    </dgm:pt>
    <dgm:pt modelId="{6A98BC62-A41F-8A40-B0F1-EC33255241DD}" type="pres">
      <dgm:prSet presAssocID="{321B3F82-7C36-B44F-BBBD-E24FDC2F7532}" presName="level2Shape" presStyleLbl="node4" presStyleIdx="4" presStyleCnt="8"/>
      <dgm:spPr/>
      <dgm:t>
        <a:bodyPr/>
        <a:lstStyle/>
        <a:p>
          <a:endParaRPr lang="en-US"/>
        </a:p>
      </dgm:t>
    </dgm:pt>
    <dgm:pt modelId="{A3B9AD64-BEF0-B14D-BD3B-9F421F5FE355}" type="pres">
      <dgm:prSet presAssocID="{321B3F82-7C36-B44F-BBBD-E24FDC2F7532}" presName="hierChild3" presStyleCnt="0"/>
      <dgm:spPr/>
    </dgm:pt>
    <dgm:pt modelId="{24785C53-E048-2F49-95E5-50BA01B35473}" type="pres">
      <dgm:prSet presAssocID="{0C71533C-D855-8641-8AF2-2EEDC09AFC8B}" presName="Name19" presStyleLbl="parChTrans1D4" presStyleIdx="5" presStyleCnt="8"/>
      <dgm:spPr/>
      <dgm:t>
        <a:bodyPr/>
        <a:lstStyle/>
        <a:p>
          <a:endParaRPr lang="en-US"/>
        </a:p>
      </dgm:t>
    </dgm:pt>
    <dgm:pt modelId="{EB4684CF-C789-FA4A-9ACD-07ED21ECD299}" type="pres">
      <dgm:prSet presAssocID="{22AF1D18-4985-D64D-AE8A-D4046B8CC830}" presName="Name21" presStyleCnt="0"/>
      <dgm:spPr/>
    </dgm:pt>
    <dgm:pt modelId="{2CF1804C-9E04-F94F-B6E6-880F8361F194}" type="pres">
      <dgm:prSet presAssocID="{22AF1D18-4985-D64D-AE8A-D4046B8CC830}" presName="level2Shape" presStyleLbl="node4" presStyleIdx="5" presStyleCnt="8"/>
      <dgm:spPr/>
      <dgm:t>
        <a:bodyPr/>
        <a:lstStyle/>
        <a:p>
          <a:endParaRPr lang="en-US"/>
        </a:p>
      </dgm:t>
    </dgm:pt>
    <dgm:pt modelId="{450C81FC-FDB8-CF40-A4A4-5FD50D91E8A1}" type="pres">
      <dgm:prSet presAssocID="{22AF1D18-4985-D64D-AE8A-D4046B8CC830}" presName="hierChild3" presStyleCnt="0"/>
      <dgm:spPr/>
    </dgm:pt>
    <dgm:pt modelId="{521E9FC3-0242-3B42-9B09-24880D5F4B25}" type="pres">
      <dgm:prSet presAssocID="{C71BF077-42C0-4948-9588-890114675F02}" presName="Name19" presStyleLbl="parChTrans1D4" presStyleIdx="6" presStyleCnt="8"/>
      <dgm:spPr/>
      <dgm:t>
        <a:bodyPr/>
        <a:lstStyle/>
        <a:p>
          <a:endParaRPr lang="en-US"/>
        </a:p>
      </dgm:t>
    </dgm:pt>
    <dgm:pt modelId="{00931678-D324-A548-8A98-AF16AF7B58E5}" type="pres">
      <dgm:prSet presAssocID="{371319CD-2491-A948-8A8E-0DD1626AA890}" presName="Name21" presStyleCnt="0"/>
      <dgm:spPr/>
    </dgm:pt>
    <dgm:pt modelId="{970F0445-4704-EB41-949A-1F39708DBEA0}" type="pres">
      <dgm:prSet presAssocID="{371319CD-2491-A948-8A8E-0DD1626AA890}" presName="level2Shape" presStyleLbl="node4" presStyleIdx="6" presStyleCnt="8"/>
      <dgm:spPr/>
      <dgm:t>
        <a:bodyPr/>
        <a:lstStyle/>
        <a:p>
          <a:endParaRPr lang="en-US"/>
        </a:p>
      </dgm:t>
    </dgm:pt>
    <dgm:pt modelId="{99358E01-DD30-554B-8131-AEA43E2A2921}" type="pres">
      <dgm:prSet presAssocID="{371319CD-2491-A948-8A8E-0DD1626AA890}" presName="hierChild3" presStyleCnt="0"/>
      <dgm:spPr/>
    </dgm:pt>
    <dgm:pt modelId="{F2AC8BF6-11F8-C04E-BAE1-EB5935D23DFA}" type="pres">
      <dgm:prSet presAssocID="{75F21126-477E-EE4A-AF97-EAA8161FE5B7}" presName="Name19" presStyleLbl="parChTrans1D4" presStyleIdx="7" presStyleCnt="8"/>
      <dgm:spPr/>
      <dgm:t>
        <a:bodyPr/>
        <a:lstStyle/>
        <a:p>
          <a:endParaRPr lang="en-US"/>
        </a:p>
      </dgm:t>
    </dgm:pt>
    <dgm:pt modelId="{B67E852C-BBF4-7A43-8F9D-24040387742C}" type="pres">
      <dgm:prSet presAssocID="{4D9B0028-A5CB-1545-B6C2-0DF8FBB42331}" presName="Name21" presStyleCnt="0"/>
      <dgm:spPr/>
    </dgm:pt>
    <dgm:pt modelId="{E410761C-5C0C-4147-AB4B-90C082F25114}" type="pres">
      <dgm:prSet presAssocID="{4D9B0028-A5CB-1545-B6C2-0DF8FBB42331}" presName="level2Shape" presStyleLbl="node4" presStyleIdx="7" presStyleCnt="8"/>
      <dgm:spPr/>
      <dgm:t>
        <a:bodyPr/>
        <a:lstStyle/>
        <a:p>
          <a:endParaRPr lang="en-US"/>
        </a:p>
      </dgm:t>
    </dgm:pt>
    <dgm:pt modelId="{F1DEAEC1-096F-7C43-9281-1093C9E697E5}" type="pres">
      <dgm:prSet presAssocID="{4D9B0028-A5CB-1545-B6C2-0DF8FBB42331}" presName="hierChild3" presStyleCnt="0"/>
      <dgm:spPr/>
    </dgm:pt>
    <dgm:pt modelId="{B62AA9A1-5F54-6045-8971-275A9DD1F0C1}" type="pres">
      <dgm:prSet presAssocID="{50CBA1FC-6347-2846-AF79-1424A3512445}" presName="Name19" presStyleLbl="parChTrans1D2" presStyleIdx="1" presStyleCnt="3"/>
      <dgm:spPr/>
      <dgm:t>
        <a:bodyPr/>
        <a:lstStyle/>
        <a:p>
          <a:endParaRPr lang="en-US"/>
        </a:p>
      </dgm:t>
    </dgm:pt>
    <dgm:pt modelId="{3E7CFC5F-4637-4B42-8418-30544DE10AE5}" type="pres">
      <dgm:prSet presAssocID="{0EE8A2AC-D7AB-F147-9871-FFA55601AB0B}" presName="Name21" presStyleCnt="0"/>
      <dgm:spPr/>
    </dgm:pt>
    <dgm:pt modelId="{005E0CBE-FFBC-D141-A7F3-59239AA6108B}" type="pres">
      <dgm:prSet presAssocID="{0EE8A2AC-D7AB-F147-9871-FFA55601AB0B}" presName="level2Shape" presStyleLbl="node2" presStyleIdx="1" presStyleCnt="3"/>
      <dgm:spPr/>
      <dgm:t>
        <a:bodyPr/>
        <a:lstStyle/>
        <a:p>
          <a:endParaRPr lang="en-US"/>
        </a:p>
      </dgm:t>
    </dgm:pt>
    <dgm:pt modelId="{86C0F848-F4B8-1644-BCFD-2FEE98E2D271}" type="pres">
      <dgm:prSet presAssocID="{0EE8A2AC-D7AB-F147-9871-FFA55601AB0B}" presName="hierChild3" presStyleCnt="0"/>
      <dgm:spPr/>
    </dgm:pt>
    <dgm:pt modelId="{F14A70CF-49E7-814A-8E8C-5DD5E1313154}" type="pres">
      <dgm:prSet presAssocID="{E2865FB9-7F1F-D643-AC0C-44EDE2FF6B97}" presName="Name19" presStyleLbl="parChTrans1D2" presStyleIdx="2" presStyleCnt="3"/>
      <dgm:spPr/>
      <dgm:t>
        <a:bodyPr/>
        <a:lstStyle/>
        <a:p>
          <a:endParaRPr lang="en-US"/>
        </a:p>
      </dgm:t>
    </dgm:pt>
    <dgm:pt modelId="{15A89E4C-ED73-4545-8EEF-0600C1D26113}" type="pres">
      <dgm:prSet presAssocID="{703FD60E-A437-1447-A0F1-6BD0FA73D199}" presName="Name21" presStyleCnt="0"/>
      <dgm:spPr/>
    </dgm:pt>
    <dgm:pt modelId="{5E488235-E94B-F641-966B-B66ED4EF89F2}" type="pres">
      <dgm:prSet presAssocID="{703FD60E-A437-1447-A0F1-6BD0FA73D199}" presName="level2Shape" presStyleLbl="node2" presStyleIdx="2" presStyleCnt="3"/>
      <dgm:spPr/>
      <dgm:t>
        <a:bodyPr/>
        <a:lstStyle/>
        <a:p>
          <a:endParaRPr lang="en-US"/>
        </a:p>
      </dgm:t>
    </dgm:pt>
    <dgm:pt modelId="{13D4F62A-34A2-8742-9AF4-DE31C0320CD4}" type="pres">
      <dgm:prSet presAssocID="{703FD60E-A437-1447-A0F1-6BD0FA73D199}" presName="hierChild3" presStyleCnt="0"/>
      <dgm:spPr/>
    </dgm:pt>
    <dgm:pt modelId="{057662F5-E52B-424E-A44D-5714EFCD3848}" type="pres">
      <dgm:prSet presAssocID="{205327B6-FC01-EC49-854D-EA8671E264FA}" presName="bgShapesFlow" presStyleCnt="0"/>
      <dgm:spPr/>
    </dgm:pt>
    <dgm:pt modelId="{E9CB967B-3F3D-544A-B399-6DEC6D9A8A2E}" type="pres">
      <dgm:prSet presAssocID="{4C2B2C50-ABE4-B84D-A688-481FD0ABEC5B}" presName="rectComp" presStyleCnt="0"/>
      <dgm:spPr/>
    </dgm:pt>
    <dgm:pt modelId="{44846745-2ECE-2F43-9165-960C73D62215}" type="pres">
      <dgm:prSet presAssocID="{4C2B2C50-ABE4-B84D-A688-481FD0ABEC5B}" presName="bgRect" presStyleLbl="bgShp" presStyleIdx="0" presStyleCnt="2"/>
      <dgm:spPr/>
      <dgm:t>
        <a:bodyPr/>
        <a:lstStyle/>
        <a:p>
          <a:endParaRPr lang="en-US"/>
        </a:p>
      </dgm:t>
    </dgm:pt>
    <dgm:pt modelId="{B77C5288-8CCD-3647-9480-02142858B552}" type="pres">
      <dgm:prSet presAssocID="{4C2B2C50-ABE4-B84D-A688-481FD0ABEC5B}" presName="bgRectTx" presStyleLbl="bgShp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5A89293-B5DC-574A-A306-5467BB1E0913}" type="pres">
      <dgm:prSet presAssocID="{4C2B2C50-ABE4-B84D-A688-481FD0ABEC5B}" presName="spComp" presStyleCnt="0"/>
      <dgm:spPr/>
    </dgm:pt>
    <dgm:pt modelId="{A8934428-3E54-5140-8DB8-24152A43FE53}" type="pres">
      <dgm:prSet presAssocID="{4C2B2C50-ABE4-B84D-A688-481FD0ABEC5B}" presName="vSp" presStyleCnt="0"/>
      <dgm:spPr/>
    </dgm:pt>
    <dgm:pt modelId="{665637B9-448A-7E49-A77A-64AE56951068}" type="pres">
      <dgm:prSet presAssocID="{AED0620F-3A1C-C44A-B861-8182440FCFF3}" presName="rectComp" presStyleCnt="0"/>
      <dgm:spPr/>
    </dgm:pt>
    <dgm:pt modelId="{1E8AC9CA-1248-094A-B424-0E211BA3AB79}" type="pres">
      <dgm:prSet presAssocID="{AED0620F-3A1C-C44A-B861-8182440FCFF3}" presName="bgRect" presStyleLbl="bgShp" presStyleIdx="1" presStyleCnt="2"/>
      <dgm:spPr/>
      <dgm:t>
        <a:bodyPr/>
        <a:lstStyle/>
        <a:p>
          <a:endParaRPr lang="en-US"/>
        </a:p>
      </dgm:t>
    </dgm:pt>
    <dgm:pt modelId="{E7EC85A1-E3F8-BF45-9DCF-9A8BCADD8BEE}" type="pres">
      <dgm:prSet presAssocID="{AED0620F-3A1C-C44A-B861-8182440FCFF3}" presName="bgRectTx" presStyleLbl="bgShp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10F5E9E-DE33-B24B-8B04-5F1B1A0B87CF}" type="presOf" srcId="{C22EDB81-4EE8-AE4C-AB1C-049A8DA3E918}" destId="{2671C305-D735-514A-B0AC-C5A355B8EFBE}" srcOrd="0" destOrd="0" presId="urn:microsoft.com/office/officeart/2005/8/layout/hierarchy6"/>
    <dgm:cxn modelId="{4F0B7C73-EB8A-6B4E-8A7D-88A5217292F2}" srcId="{205327B6-FC01-EC49-854D-EA8671E264FA}" destId="{1EA921DD-DC96-F44A-A3C3-6C3141F4CAAE}" srcOrd="0" destOrd="0" parTransId="{7C2B665A-4556-F54B-B197-F370F2A2588D}" sibTransId="{5D850010-8056-6247-BA9E-04EF4641646E}"/>
    <dgm:cxn modelId="{BE408839-3D8D-E947-8966-73199A892448}" type="presOf" srcId="{0C71533C-D855-8641-8AF2-2EEDC09AFC8B}" destId="{24785C53-E048-2F49-95E5-50BA01B35473}" srcOrd="0" destOrd="0" presId="urn:microsoft.com/office/officeart/2005/8/layout/hierarchy6"/>
    <dgm:cxn modelId="{4C3E4AA2-990E-E342-940B-B914BFE79772}" srcId="{205327B6-FC01-EC49-854D-EA8671E264FA}" destId="{AED0620F-3A1C-C44A-B861-8182440FCFF3}" srcOrd="2" destOrd="0" parTransId="{0162397C-D887-C340-A771-88F42DF37099}" sibTransId="{118A0B06-4084-264A-A620-F287F161B97C}"/>
    <dgm:cxn modelId="{FE8346D6-4652-7B45-821C-9900DC88586C}" type="presOf" srcId="{50CBA1FC-6347-2846-AF79-1424A3512445}" destId="{B62AA9A1-5F54-6045-8971-275A9DD1F0C1}" srcOrd="0" destOrd="0" presId="urn:microsoft.com/office/officeart/2005/8/layout/hierarchy6"/>
    <dgm:cxn modelId="{77AB5FBE-8ACE-E54D-A27F-1E75C811AC65}" type="presOf" srcId="{205327B6-FC01-EC49-854D-EA8671E264FA}" destId="{DA391511-9624-5A45-A81D-52416D1366DE}" srcOrd="0" destOrd="0" presId="urn:microsoft.com/office/officeart/2005/8/layout/hierarchy6"/>
    <dgm:cxn modelId="{7F108AC2-DEDA-354D-B096-E8E4814D8609}" type="presOf" srcId="{22AF1D18-4985-D64D-AE8A-D4046B8CC830}" destId="{2CF1804C-9E04-F94F-B6E6-880F8361F194}" srcOrd="0" destOrd="0" presId="urn:microsoft.com/office/officeart/2005/8/layout/hierarchy6"/>
    <dgm:cxn modelId="{2CEE57C0-62C6-0548-9E40-A18B7B66DC9C}" type="presOf" srcId="{962458F7-A819-BC42-9C5E-BE9345296B67}" destId="{8C1076F1-A4A0-C440-B77C-88828444754A}" srcOrd="0" destOrd="0" presId="urn:microsoft.com/office/officeart/2005/8/layout/hierarchy6"/>
    <dgm:cxn modelId="{1694570A-E265-A240-A84C-C49D339AC217}" srcId="{608E358A-379B-1946-AE72-CC239B5EF8F3}" destId="{325CD322-470C-7A48-9D4E-7ACA2469EBB4}" srcOrd="0" destOrd="0" parTransId="{7095DB50-6F7B-224E-A0CF-6B8680E8D571}" sibTransId="{D81A477B-F18B-8241-9980-93686D3ADE13}"/>
    <dgm:cxn modelId="{05198B2A-7770-454B-96C0-50A39DA69772}" type="presOf" srcId="{4C2B2C50-ABE4-B84D-A688-481FD0ABEC5B}" destId="{B77C5288-8CCD-3647-9480-02142858B552}" srcOrd="1" destOrd="0" presId="urn:microsoft.com/office/officeart/2005/8/layout/hierarchy6"/>
    <dgm:cxn modelId="{89175F31-B90A-A545-A876-9D492A091939}" type="presOf" srcId="{91760BCA-8824-054A-8255-CF295C0007C7}" destId="{D0E04C35-AADA-C041-A3A4-8351AC97C02E}" srcOrd="0" destOrd="0" presId="urn:microsoft.com/office/officeart/2005/8/layout/hierarchy6"/>
    <dgm:cxn modelId="{E13834D8-8809-AD44-8EFD-8C79C210D826}" type="presOf" srcId="{AED0620F-3A1C-C44A-B861-8182440FCFF3}" destId="{E7EC85A1-E3F8-BF45-9DCF-9A8BCADD8BEE}" srcOrd="1" destOrd="0" presId="urn:microsoft.com/office/officeart/2005/8/layout/hierarchy6"/>
    <dgm:cxn modelId="{53842E0C-4B3F-F141-9B00-01FD306E262A}" type="presOf" srcId="{E2865FB9-7F1F-D643-AC0C-44EDE2FF6B97}" destId="{F14A70CF-49E7-814A-8E8C-5DD5E1313154}" srcOrd="0" destOrd="0" presId="urn:microsoft.com/office/officeart/2005/8/layout/hierarchy6"/>
    <dgm:cxn modelId="{3D95DD73-1705-9E44-A53D-E5A17A90AAC7}" srcId="{321B3F82-7C36-B44F-BBBD-E24FDC2F7532}" destId="{371319CD-2491-A948-8A8E-0DD1626AA890}" srcOrd="1" destOrd="0" parTransId="{C71BF077-42C0-4948-9588-890114675F02}" sibTransId="{72454DB4-4FC9-044B-BB1E-E65C501F67D2}"/>
    <dgm:cxn modelId="{7E3BE6C7-9FCA-6A4E-B5E3-BCCCDFDC94C2}" type="presOf" srcId="{75F21126-477E-EE4A-AF97-EAA8161FE5B7}" destId="{F2AC8BF6-11F8-C04E-BAE1-EB5935D23DFA}" srcOrd="0" destOrd="0" presId="urn:microsoft.com/office/officeart/2005/8/layout/hierarchy6"/>
    <dgm:cxn modelId="{554F7ED4-E14E-AF44-9AD2-3F5E1C71C48E}" type="presOf" srcId="{4C2B2C50-ABE4-B84D-A688-481FD0ABEC5B}" destId="{44846745-2ECE-2F43-9165-960C73D62215}" srcOrd="0" destOrd="0" presId="urn:microsoft.com/office/officeart/2005/8/layout/hierarchy6"/>
    <dgm:cxn modelId="{573143A0-F45E-294B-B14F-49BEA441002B}" srcId="{1EA921DD-DC96-F44A-A3C3-6C3141F4CAAE}" destId="{0EE8A2AC-D7AB-F147-9871-FFA55601AB0B}" srcOrd="1" destOrd="0" parTransId="{50CBA1FC-6347-2846-AF79-1424A3512445}" sibTransId="{17385550-9596-8340-85A5-36B5F4BFC632}"/>
    <dgm:cxn modelId="{D44093D3-A295-374F-8128-6DC3E84CC77B}" type="presOf" srcId="{F47DF6A6-531D-EC48-9DE7-05637534813C}" destId="{B0C68508-B541-974F-A809-2BAE5EB45307}" srcOrd="0" destOrd="0" presId="urn:microsoft.com/office/officeart/2005/8/layout/hierarchy6"/>
    <dgm:cxn modelId="{16A6D086-2D88-D947-89A5-E36B288E81AC}" srcId="{91760BCA-8824-054A-8255-CF295C0007C7}" destId="{321B3F82-7C36-B44F-BBBD-E24FDC2F7532}" srcOrd="0" destOrd="0" parTransId="{E37B0138-6AF3-0A47-AD29-5D1AB5FEA739}" sibTransId="{F14F7457-9506-4343-AF2F-DF7328DEE565}"/>
    <dgm:cxn modelId="{2CD63128-68DB-5F4B-8AC8-1D75A7499ACF}" srcId="{325CD322-470C-7A48-9D4E-7ACA2469EBB4}" destId="{962458F7-A819-BC42-9C5E-BE9345296B67}" srcOrd="0" destOrd="0" parTransId="{46E8F01F-92FD-7047-906D-780679CDAB39}" sibTransId="{8C7C9916-A3AA-9041-B474-1CE6B704D6A7}"/>
    <dgm:cxn modelId="{C957E252-77FD-3B41-AE19-E1D33F023B4A}" type="presOf" srcId="{C71BF077-42C0-4948-9588-890114675F02}" destId="{521E9FC3-0242-3B42-9B09-24880D5F4B25}" srcOrd="0" destOrd="0" presId="urn:microsoft.com/office/officeart/2005/8/layout/hierarchy6"/>
    <dgm:cxn modelId="{216BB9DB-28FB-9940-A3D0-D7C66910B77A}" srcId="{91760BCA-8824-054A-8255-CF295C0007C7}" destId="{4D9B0028-A5CB-1545-B6C2-0DF8FBB42331}" srcOrd="1" destOrd="0" parTransId="{75F21126-477E-EE4A-AF97-EAA8161FE5B7}" sibTransId="{F99BF771-07CD-C344-A10B-DCCAFD0C156D}"/>
    <dgm:cxn modelId="{6CD45495-3579-AF45-B139-D8ABFDA070BD}" type="presOf" srcId="{44CBA9EA-E09E-694E-8325-0E5B9A3A127E}" destId="{19487793-57C2-374A-879F-E696F530DB02}" srcOrd="0" destOrd="0" presId="urn:microsoft.com/office/officeart/2005/8/layout/hierarchy6"/>
    <dgm:cxn modelId="{D34CBDEE-0384-C44E-96C4-93A5099F3EF7}" type="presOf" srcId="{996D3EC6-39C6-6B45-A4A9-1998BF7844CD}" destId="{B51CD7DC-1830-E34E-BABF-5600D92A8EC9}" srcOrd="0" destOrd="0" presId="urn:microsoft.com/office/officeart/2005/8/layout/hierarchy6"/>
    <dgm:cxn modelId="{41E4C59E-7CE2-6945-8986-8666792C8BAC}" srcId="{608E358A-379B-1946-AE72-CC239B5EF8F3}" destId="{91760BCA-8824-054A-8255-CF295C0007C7}" srcOrd="1" destOrd="0" parTransId="{82D3ED4D-5C25-7544-B22F-B85C8F1A2810}" sibTransId="{BF055081-B671-5848-908B-B8C1C6F90DCE}"/>
    <dgm:cxn modelId="{DA5DA1AF-FF70-0C4A-8160-811518726368}" srcId="{321B3F82-7C36-B44F-BBBD-E24FDC2F7532}" destId="{22AF1D18-4985-D64D-AE8A-D4046B8CC830}" srcOrd="0" destOrd="0" parTransId="{0C71533C-D855-8641-8AF2-2EEDC09AFC8B}" sibTransId="{2A51E3DD-FCE1-CA42-B346-055BDD11C2D5}"/>
    <dgm:cxn modelId="{150A6F99-4689-B14E-B30A-D00A4C706567}" srcId="{962458F7-A819-BC42-9C5E-BE9345296B67}" destId="{09436980-886A-A144-B28F-4F95DE6D053F}" srcOrd="0" destOrd="0" parTransId="{44CBA9EA-E09E-694E-8325-0E5B9A3A127E}" sibTransId="{BE2A1CD2-A600-2245-B91D-7798EE65F9C5}"/>
    <dgm:cxn modelId="{CEAAE008-3E01-D040-BF25-4893D423599D}" srcId="{205327B6-FC01-EC49-854D-EA8671E264FA}" destId="{4C2B2C50-ABE4-B84D-A688-481FD0ABEC5B}" srcOrd="1" destOrd="0" parTransId="{17001FBC-EF1E-D54E-8C2C-34BA5DB05CC9}" sibTransId="{DB91264E-98BE-CB45-BAEB-C0A88E996429}"/>
    <dgm:cxn modelId="{F55C5B36-B80F-C943-B98C-AD8625A9FC40}" srcId="{962458F7-A819-BC42-9C5E-BE9345296B67}" destId="{416BC2AF-E413-8F42-97B0-99AEE685CEE3}" srcOrd="1" destOrd="0" parTransId="{E4DA86CD-61E9-0F42-9AAD-DE68BB514C65}" sibTransId="{3463F376-935D-C041-AF30-849A99D918DB}"/>
    <dgm:cxn modelId="{FE9F589E-C420-AC4A-B8D7-84F597023233}" type="presOf" srcId="{0EE8A2AC-D7AB-F147-9871-FFA55601AB0B}" destId="{005E0CBE-FFBC-D141-A7F3-59239AA6108B}" srcOrd="0" destOrd="0" presId="urn:microsoft.com/office/officeart/2005/8/layout/hierarchy6"/>
    <dgm:cxn modelId="{543E4595-99C3-C442-A98A-15398699F9B6}" type="presOf" srcId="{371319CD-2491-A948-8A8E-0DD1626AA890}" destId="{970F0445-4704-EB41-949A-1F39708DBEA0}" srcOrd="0" destOrd="0" presId="urn:microsoft.com/office/officeart/2005/8/layout/hierarchy6"/>
    <dgm:cxn modelId="{73A531DA-6A4B-EF45-94E0-F64C342A33C0}" srcId="{1EA921DD-DC96-F44A-A3C3-6C3141F4CAAE}" destId="{703FD60E-A437-1447-A0F1-6BD0FA73D199}" srcOrd="2" destOrd="0" parTransId="{E2865FB9-7F1F-D643-AC0C-44EDE2FF6B97}" sibTransId="{84568787-1B35-C14A-A044-21579D082ABD}"/>
    <dgm:cxn modelId="{AA547994-D8A8-B747-A482-7FBAB3E0766B}" type="presOf" srcId="{321B3F82-7C36-B44F-BBBD-E24FDC2F7532}" destId="{6A98BC62-A41F-8A40-B0F1-EC33255241DD}" srcOrd="0" destOrd="0" presId="urn:microsoft.com/office/officeart/2005/8/layout/hierarchy6"/>
    <dgm:cxn modelId="{D5637E4D-7D48-C946-ACBD-1F1385487950}" type="presOf" srcId="{1EA921DD-DC96-F44A-A3C3-6C3141F4CAAE}" destId="{15AAE996-BA35-9A4C-9D56-942BDC8325C5}" srcOrd="0" destOrd="0" presId="urn:microsoft.com/office/officeart/2005/8/layout/hierarchy6"/>
    <dgm:cxn modelId="{4B26C03D-769F-4648-9772-AB1AA11E2A2E}" type="presOf" srcId="{416BC2AF-E413-8F42-97B0-99AEE685CEE3}" destId="{15EBBD5F-A8EA-504A-B556-AB2C7ED5C09F}" srcOrd="0" destOrd="0" presId="urn:microsoft.com/office/officeart/2005/8/layout/hierarchy6"/>
    <dgm:cxn modelId="{A37679C9-494A-AF43-92F5-0ACBF7916DC8}" type="presOf" srcId="{4D9B0028-A5CB-1545-B6C2-0DF8FBB42331}" destId="{E410761C-5C0C-4147-AB4B-90C082F25114}" srcOrd="0" destOrd="0" presId="urn:microsoft.com/office/officeart/2005/8/layout/hierarchy6"/>
    <dgm:cxn modelId="{EAC56967-3E6E-C748-A383-7469E50E6026}" type="presOf" srcId="{703FD60E-A437-1447-A0F1-6BD0FA73D199}" destId="{5E488235-E94B-F641-966B-B66ED4EF89F2}" srcOrd="0" destOrd="0" presId="urn:microsoft.com/office/officeart/2005/8/layout/hierarchy6"/>
    <dgm:cxn modelId="{EF18C0ED-C599-514F-9A2A-5F10645A4ACE}" type="presOf" srcId="{09436980-886A-A144-B28F-4F95DE6D053F}" destId="{0D717EC6-9AD9-0948-B717-20BE169DA0D9}" srcOrd="0" destOrd="0" presId="urn:microsoft.com/office/officeart/2005/8/layout/hierarchy6"/>
    <dgm:cxn modelId="{2232D864-B2AF-8A48-A6FC-2CD9ACD96F56}" type="presOf" srcId="{608E358A-379B-1946-AE72-CC239B5EF8F3}" destId="{E740D58E-D5D4-8245-B250-FA07771DA4E7}" srcOrd="0" destOrd="0" presId="urn:microsoft.com/office/officeart/2005/8/layout/hierarchy6"/>
    <dgm:cxn modelId="{79D81FA8-B567-604C-B479-65DA206A94C9}" type="presOf" srcId="{46E8F01F-92FD-7047-906D-780679CDAB39}" destId="{50C4A1F8-96EC-1F43-BA6F-F2259104C41F}" srcOrd="0" destOrd="0" presId="urn:microsoft.com/office/officeart/2005/8/layout/hierarchy6"/>
    <dgm:cxn modelId="{318E75DD-3D33-7546-BDDD-689AB596A184}" type="presOf" srcId="{325CD322-470C-7A48-9D4E-7ACA2469EBB4}" destId="{E63A20C7-A4FA-6C40-80EA-8703ADA953B8}" srcOrd="0" destOrd="0" presId="urn:microsoft.com/office/officeart/2005/8/layout/hierarchy6"/>
    <dgm:cxn modelId="{BD976DB6-1FD8-E246-8A8D-F5280DE2F62D}" type="presOf" srcId="{82D3ED4D-5C25-7544-B22F-B85C8F1A2810}" destId="{D3F96F7F-FB1D-0946-8900-D7DA7DA026C7}" srcOrd="0" destOrd="0" presId="urn:microsoft.com/office/officeart/2005/8/layout/hierarchy6"/>
    <dgm:cxn modelId="{AFF3BB22-3623-264A-BAEB-EABD6F7EE2AB}" type="presOf" srcId="{7095DB50-6F7B-224E-A0CF-6B8680E8D571}" destId="{166884DE-BE24-4743-9A1F-F0EAF6E40032}" srcOrd="0" destOrd="0" presId="urn:microsoft.com/office/officeart/2005/8/layout/hierarchy6"/>
    <dgm:cxn modelId="{03009E7F-10AE-B440-A3CC-29895F850046}" srcId="{325CD322-470C-7A48-9D4E-7ACA2469EBB4}" destId="{C22EDB81-4EE8-AE4C-AB1C-049A8DA3E918}" srcOrd="1" destOrd="0" parTransId="{996D3EC6-39C6-6B45-A4A9-1998BF7844CD}" sibTransId="{0E5C210C-9523-5940-AA16-8D47EB7FC2C6}"/>
    <dgm:cxn modelId="{CC7C929A-04D8-2F47-AEC5-EC9F089C1367}" srcId="{1EA921DD-DC96-F44A-A3C3-6C3141F4CAAE}" destId="{608E358A-379B-1946-AE72-CC239B5EF8F3}" srcOrd="0" destOrd="0" parTransId="{F47DF6A6-531D-EC48-9DE7-05637534813C}" sibTransId="{88093A65-35F9-2A45-8849-73A14B6F9A96}"/>
    <dgm:cxn modelId="{E2D1E720-F734-874A-A391-F2C864EC7BBD}" type="presOf" srcId="{E4DA86CD-61E9-0F42-9AAD-DE68BB514C65}" destId="{0749EE12-1614-D34F-95BC-9FD994DB0A6B}" srcOrd="0" destOrd="0" presId="urn:microsoft.com/office/officeart/2005/8/layout/hierarchy6"/>
    <dgm:cxn modelId="{85EABCB3-117D-F949-B630-E9B719AE9B86}" type="presOf" srcId="{AED0620F-3A1C-C44A-B861-8182440FCFF3}" destId="{1E8AC9CA-1248-094A-B424-0E211BA3AB79}" srcOrd="0" destOrd="0" presId="urn:microsoft.com/office/officeart/2005/8/layout/hierarchy6"/>
    <dgm:cxn modelId="{4DA724FB-D17C-0547-B3B7-918E67EB6D03}" type="presOf" srcId="{E37B0138-6AF3-0A47-AD29-5D1AB5FEA739}" destId="{7E354305-1666-DE40-85C2-BA948E95C27F}" srcOrd="0" destOrd="0" presId="urn:microsoft.com/office/officeart/2005/8/layout/hierarchy6"/>
    <dgm:cxn modelId="{28E7BDB0-4B69-D44D-A2C8-7F700CB4F52B}" type="presParOf" srcId="{DA391511-9624-5A45-A81D-52416D1366DE}" destId="{B6677861-2891-E74C-B5FE-6B1255E725F3}" srcOrd="0" destOrd="0" presId="urn:microsoft.com/office/officeart/2005/8/layout/hierarchy6"/>
    <dgm:cxn modelId="{973B7EB8-08CE-E843-9343-DE1C679A8199}" type="presParOf" srcId="{B6677861-2891-E74C-B5FE-6B1255E725F3}" destId="{B5FBE3A3-819A-CD42-B738-AD60C8CCC6C7}" srcOrd="0" destOrd="0" presId="urn:microsoft.com/office/officeart/2005/8/layout/hierarchy6"/>
    <dgm:cxn modelId="{CFFD22CC-6968-F14B-8E23-DDC4D91A71DE}" type="presParOf" srcId="{B6677861-2891-E74C-B5FE-6B1255E725F3}" destId="{20B0F519-0D86-6A43-91E3-3E9BA54557BE}" srcOrd="1" destOrd="0" presId="urn:microsoft.com/office/officeart/2005/8/layout/hierarchy6"/>
    <dgm:cxn modelId="{D557AC97-3A90-CD4C-AF23-47D6C85F214A}" type="presParOf" srcId="{20B0F519-0D86-6A43-91E3-3E9BA54557BE}" destId="{3F33D473-EF47-594D-9BF6-F2EF0C7E8511}" srcOrd="0" destOrd="0" presId="urn:microsoft.com/office/officeart/2005/8/layout/hierarchy6"/>
    <dgm:cxn modelId="{3C96A3E1-FFEE-8A42-8CE8-08A43E167784}" type="presParOf" srcId="{3F33D473-EF47-594D-9BF6-F2EF0C7E8511}" destId="{15AAE996-BA35-9A4C-9D56-942BDC8325C5}" srcOrd="0" destOrd="0" presId="urn:microsoft.com/office/officeart/2005/8/layout/hierarchy6"/>
    <dgm:cxn modelId="{A9975108-BBA7-D240-AAB2-9FB0744419B9}" type="presParOf" srcId="{3F33D473-EF47-594D-9BF6-F2EF0C7E8511}" destId="{65660845-AD0A-7C46-825C-9F3F17E1F1FE}" srcOrd="1" destOrd="0" presId="urn:microsoft.com/office/officeart/2005/8/layout/hierarchy6"/>
    <dgm:cxn modelId="{403DE56B-4FE9-2F48-B470-B0CAAF727F3E}" type="presParOf" srcId="{65660845-AD0A-7C46-825C-9F3F17E1F1FE}" destId="{B0C68508-B541-974F-A809-2BAE5EB45307}" srcOrd="0" destOrd="0" presId="urn:microsoft.com/office/officeart/2005/8/layout/hierarchy6"/>
    <dgm:cxn modelId="{3B1BA71E-0958-9E41-9F5C-C852EDC3DB7C}" type="presParOf" srcId="{65660845-AD0A-7C46-825C-9F3F17E1F1FE}" destId="{CD82DE1A-7C81-674D-B47D-AFBC59BAA3FF}" srcOrd="1" destOrd="0" presId="urn:microsoft.com/office/officeart/2005/8/layout/hierarchy6"/>
    <dgm:cxn modelId="{37392F3B-6722-8045-85F9-EC6E5ECF33F3}" type="presParOf" srcId="{CD82DE1A-7C81-674D-B47D-AFBC59BAA3FF}" destId="{E740D58E-D5D4-8245-B250-FA07771DA4E7}" srcOrd="0" destOrd="0" presId="urn:microsoft.com/office/officeart/2005/8/layout/hierarchy6"/>
    <dgm:cxn modelId="{E20DC34F-0420-724D-8652-0F6DBBF59592}" type="presParOf" srcId="{CD82DE1A-7C81-674D-B47D-AFBC59BAA3FF}" destId="{FCC4DDE1-11D1-2140-94B4-2ED457277447}" srcOrd="1" destOrd="0" presId="urn:microsoft.com/office/officeart/2005/8/layout/hierarchy6"/>
    <dgm:cxn modelId="{03DE49F0-865F-B04F-BD81-8C523DF3EBE5}" type="presParOf" srcId="{FCC4DDE1-11D1-2140-94B4-2ED457277447}" destId="{166884DE-BE24-4743-9A1F-F0EAF6E40032}" srcOrd="0" destOrd="0" presId="urn:microsoft.com/office/officeart/2005/8/layout/hierarchy6"/>
    <dgm:cxn modelId="{EC61EE21-4845-1F42-838B-5D7EBDA19EEB}" type="presParOf" srcId="{FCC4DDE1-11D1-2140-94B4-2ED457277447}" destId="{E89AFFBD-1278-0A49-9C34-ACB587432119}" srcOrd="1" destOrd="0" presId="urn:microsoft.com/office/officeart/2005/8/layout/hierarchy6"/>
    <dgm:cxn modelId="{6805FD39-F673-5443-B983-B884D6D38AB6}" type="presParOf" srcId="{E89AFFBD-1278-0A49-9C34-ACB587432119}" destId="{E63A20C7-A4FA-6C40-80EA-8703ADA953B8}" srcOrd="0" destOrd="0" presId="urn:microsoft.com/office/officeart/2005/8/layout/hierarchy6"/>
    <dgm:cxn modelId="{54CBC9C0-62D7-AC4E-AF90-FE6E4B21221A}" type="presParOf" srcId="{E89AFFBD-1278-0A49-9C34-ACB587432119}" destId="{690DDCD1-ED00-274F-A94E-A8697EB3B455}" srcOrd="1" destOrd="0" presId="urn:microsoft.com/office/officeart/2005/8/layout/hierarchy6"/>
    <dgm:cxn modelId="{05B2D87A-0AB7-AC43-AA99-35584850104D}" type="presParOf" srcId="{690DDCD1-ED00-274F-A94E-A8697EB3B455}" destId="{50C4A1F8-96EC-1F43-BA6F-F2259104C41F}" srcOrd="0" destOrd="0" presId="urn:microsoft.com/office/officeart/2005/8/layout/hierarchy6"/>
    <dgm:cxn modelId="{0D9E5184-4284-2C4E-89C6-A8B7954AF808}" type="presParOf" srcId="{690DDCD1-ED00-274F-A94E-A8697EB3B455}" destId="{0FA76D3E-F17F-0D4C-B9C8-B55294933231}" srcOrd="1" destOrd="0" presId="urn:microsoft.com/office/officeart/2005/8/layout/hierarchy6"/>
    <dgm:cxn modelId="{0EDBAD0C-BBED-EE4A-84C2-D225BDDF6F67}" type="presParOf" srcId="{0FA76D3E-F17F-0D4C-B9C8-B55294933231}" destId="{8C1076F1-A4A0-C440-B77C-88828444754A}" srcOrd="0" destOrd="0" presId="urn:microsoft.com/office/officeart/2005/8/layout/hierarchy6"/>
    <dgm:cxn modelId="{1D5A755F-B0EE-ED41-BC5F-BF8E7BDC1CBB}" type="presParOf" srcId="{0FA76D3E-F17F-0D4C-B9C8-B55294933231}" destId="{CE702387-2340-904B-B266-2ECBC6B57C6C}" srcOrd="1" destOrd="0" presId="urn:microsoft.com/office/officeart/2005/8/layout/hierarchy6"/>
    <dgm:cxn modelId="{BBFF55D5-8B2E-CC40-8C8A-D986605E908C}" type="presParOf" srcId="{CE702387-2340-904B-B266-2ECBC6B57C6C}" destId="{19487793-57C2-374A-879F-E696F530DB02}" srcOrd="0" destOrd="0" presId="urn:microsoft.com/office/officeart/2005/8/layout/hierarchy6"/>
    <dgm:cxn modelId="{9DBDDBFD-CC4F-8D43-BA11-F17E5A2739CA}" type="presParOf" srcId="{CE702387-2340-904B-B266-2ECBC6B57C6C}" destId="{47D91629-D395-D64C-AEE3-62B982282215}" srcOrd="1" destOrd="0" presId="urn:microsoft.com/office/officeart/2005/8/layout/hierarchy6"/>
    <dgm:cxn modelId="{9968C66B-9921-C14A-B748-288DA6D1A2CC}" type="presParOf" srcId="{47D91629-D395-D64C-AEE3-62B982282215}" destId="{0D717EC6-9AD9-0948-B717-20BE169DA0D9}" srcOrd="0" destOrd="0" presId="urn:microsoft.com/office/officeart/2005/8/layout/hierarchy6"/>
    <dgm:cxn modelId="{13F7B893-F307-ED4A-9597-7D5027C5B112}" type="presParOf" srcId="{47D91629-D395-D64C-AEE3-62B982282215}" destId="{FB52FDE9-15E0-3449-A37B-20C0EAEB333C}" srcOrd="1" destOrd="0" presId="urn:microsoft.com/office/officeart/2005/8/layout/hierarchy6"/>
    <dgm:cxn modelId="{05D18920-E520-6A4A-BA04-D78E4B858D0D}" type="presParOf" srcId="{CE702387-2340-904B-B266-2ECBC6B57C6C}" destId="{0749EE12-1614-D34F-95BC-9FD994DB0A6B}" srcOrd="2" destOrd="0" presId="urn:microsoft.com/office/officeart/2005/8/layout/hierarchy6"/>
    <dgm:cxn modelId="{7B90E2D7-A2CC-1743-8437-94D5E6B66BB6}" type="presParOf" srcId="{CE702387-2340-904B-B266-2ECBC6B57C6C}" destId="{2057933A-190E-C842-B545-C7A6A005EA7B}" srcOrd="3" destOrd="0" presId="urn:microsoft.com/office/officeart/2005/8/layout/hierarchy6"/>
    <dgm:cxn modelId="{2C069418-A4DC-9542-969A-D121533CE4B8}" type="presParOf" srcId="{2057933A-190E-C842-B545-C7A6A005EA7B}" destId="{15EBBD5F-A8EA-504A-B556-AB2C7ED5C09F}" srcOrd="0" destOrd="0" presId="urn:microsoft.com/office/officeart/2005/8/layout/hierarchy6"/>
    <dgm:cxn modelId="{185EB118-D7D2-334D-A6E0-FDECF5C3768D}" type="presParOf" srcId="{2057933A-190E-C842-B545-C7A6A005EA7B}" destId="{975AD44A-744A-3042-BCA2-1D99BF4D9888}" srcOrd="1" destOrd="0" presId="urn:microsoft.com/office/officeart/2005/8/layout/hierarchy6"/>
    <dgm:cxn modelId="{02B17FB5-0702-C145-B329-D474D1FF8FEC}" type="presParOf" srcId="{690DDCD1-ED00-274F-A94E-A8697EB3B455}" destId="{B51CD7DC-1830-E34E-BABF-5600D92A8EC9}" srcOrd="2" destOrd="0" presId="urn:microsoft.com/office/officeart/2005/8/layout/hierarchy6"/>
    <dgm:cxn modelId="{5ABD6AFF-674C-D94C-91B4-8AAA75252AE0}" type="presParOf" srcId="{690DDCD1-ED00-274F-A94E-A8697EB3B455}" destId="{4F88E219-ADC3-F54E-9CB0-257C7F1FA9A6}" srcOrd="3" destOrd="0" presId="urn:microsoft.com/office/officeart/2005/8/layout/hierarchy6"/>
    <dgm:cxn modelId="{AA22F47B-07AC-D24D-90C5-5E4C7E207B1F}" type="presParOf" srcId="{4F88E219-ADC3-F54E-9CB0-257C7F1FA9A6}" destId="{2671C305-D735-514A-B0AC-C5A355B8EFBE}" srcOrd="0" destOrd="0" presId="urn:microsoft.com/office/officeart/2005/8/layout/hierarchy6"/>
    <dgm:cxn modelId="{716520A2-DEF1-B343-A7C8-0A69DEA4E88C}" type="presParOf" srcId="{4F88E219-ADC3-F54E-9CB0-257C7F1FA9A6}" destId="{70586FAD-3CEC-3D4D-95F1-DDB2B1281C04}" srcOrd="1" destOrd="0" presId="urn:microsoft.com/office/officeart/2005/8/layout/hierarchy6"/>
    <dgm:cxn modelId="{2B277AE0-212D-9C4A-AE64-041168D42A56}" type="presParOf" srcId="{FCC4DDE1-11D1-2140-94B4-2ED457277447}" destId="{D3F96F7F-FB1D-0946-8900-D7DA7DA026C7}" srcOrd="2" destOrd="0" presId="urn:microsoft.com/office/officeart/2005/8/layout/hierarchy6"/>
    <dgm:cxn modelId="{5F45BA04-4559-B54A-AC28-2DA9C3ACE597}" type="presParOf" srcId="{FCC4DDE1-11D1-2140-94B4-2ED457277447}" destId="{82290B23-9A85-AB47-8B88-54EB0DD1727C}" srcOrd="3" destOrd="0" presId="urn:microsoft.com/office/officeart/2005/8/layout/hierarchy6"/>
    <dgm:cxn modelId="{1E2C9C88-E75F-CE46-BF55-1FD90858B5BB}" type="presParOf" srcId="{82290B23-9A85-AB47-8B88-54EB0DD1727C}" destId="{D0E04C35-AADA-C041-A3A4-8351AC97C02E}" srcOrd="0" destOrd="0" presId="urn:microsoft.com/office/officeart/2005/8/layout/hierarchy6"/>
    <dgm:cxn modelId="{718800A3-1BB9-3A45-BFAF-6271F8560CA5}" type="presParOf" srcId="{82290B23-9A85-AB47-8B88-54EB0DD1727C}" destId="{8497E8FD-7D73-7444-ABE8-0A8E84710C72}" srcOrd="1" destOrd="0" presId="urn:microsoft.com/office/officeart/2005/8/layout/hierarchy6"/>
    <dgm:cxn modelId="{8A1DABBB-B8A6-6C43-B3CD-181DBC94F2D1}" type="presParOf" srcId="{8497E8FD-7D73-7444-ABE8-0A8E84710C72}" destId="{7E354305-1666-DE40-85C2-BA948E95C27F}" srcOrd="0" destOrd="0" presId="urn:microsoft.com/office/officeart/2005/8/layout/hierarchy6"/>
    <dgm:cxn modelId="{DE323E32-F267-DA4F-8CFD-CF56E64FE1A3}" type="presParOf" srcId="{8497E8FD-7D73-7444-ABE8-0A8E84710C72}" destId="{A155A67F-625D-F746-8F9B-9027C6E0AA34}" srcOrd="1" destOrd="0" presId="urn:microsoft.com/office/officeart/2005/8/layout/hierarchy6"/>
    <dgm:cxn modelId="{0CE3440E-10DE-6947-BA5E-5D2B456CA359}" type="presParOf" srcId="{A155A67F-625D-F746-8F9B-9027C6E0AA34}" destId="{6A98BC62-A41F-8A40-B0F1-EC33255241DD}" srcOrd="0" destOrd="0" presId="urn:microsoft.com/office/officeart/2005/8/layout/hierarchy6"/>
    <dgm:cxn modelId="{5A015CA0-50B2-984E-BEDE-5559556CED51}" type="presParOf" srcId="{A155A67F-625D-F746-8F9B-9027C6E0AA34}" destId="{A3B9AD64-BEF0-B14D-BD3B-9F421F5FE355}" srcOrd="1" destOrd="0" presId="urn:microsoft.com/office/officeart/2005/8/layout/hierarchy6"/>
    <dgm:cxn modelId="{8EA94A56-E1EC-A44E-BA72-46745C2F9A03}" type="presParOf" srcId="{A3B9AD64-BEF0-B14D-BD3B-9F421F5FE355}" destId="{24785C53-E048-2F49-95E5-50BA01B35473}" srcOrd="0" destOrd="0" presId="urn:microsoft.com/office/officeart/2005/8/layout/hierarchy6"/>
    <dgm:cxn modelId="{3A8F3500-0FEA-8340-8771-9A83A2F98C32}" type="presParOf" srcId="{A3B9AD64-BEF0-B14D-BD3B-9F421F5FE355}" destId="{EB4684CF-C789-FA4A-9ACD-07ED21ECD299}" srcOrd="1" destOrd="0" presId="urn:microsoft.com/office/officeart/2005/8/layout/hierarchy6"/>
    <dgm:cxn modelId="{1D948103-8B8B-7349-844A-8F21A48BA76C}" type="presParOf" srcId="{EB4684CF-C789-FA4A-9ACD-07ED21ECD299}" destId="{2CF1804C-9E04-F94F-B6E6-880F8361F194}" srcOrd="0" destOrd="0" presId="urn:microsoft.com/office/officeart/2005/8/layout/hierarchy6"/>
    <dgm:cxn modelId="{69BA7BA9-9850-2A42-BB4C-FE35C4814764}" type="presParOf" srcId="{EB4684CF-C789-FA4A-9ACD-07ED21ECD299}" destId="{450C81FC-FDB8-CF40-A4A4-5FD50D91E8A1}" srcOrd="1" destOrd="0" presId="urn:microsoft.com/office/officeart/2005/8/layout/hierarchy6"/>
    <dgm:cxn modelId="{DCD76ED3-626C-2746-A64F-C5C94AF0B0E9}" type="presParOf" srcId="{A3B9AD64-BEF0-B14D-BD3B-9F421F5FE355}" destId="{521E9FC3-0242-3B42-9B09-24880D5F4B25}" srcOrd="2" destOrd="0" presId="urn:microsoft.com/office/officeart/2005/8/layout/hierarchy6"/>
    <dgm:cxn modelId="{5364AB21-2FDC-1047-B1B8-3C8CD189C817}" type="presParOf" srcId="{A3B9AD64-BEF0-B14D-BD3B-9F421F5FE355}" destId="{00931678-D324-A548-8A98-AF16AF7B58E5}" srcOrd="3" destOrd="0" presId="urn:microsoft.com/office/officeart/2005/8/layout/hierarchy6"/>
    <dgm:cxn modelId="{8626F688-21C5-5047-9ED5-D1D12513FFE5}" type="presParOf" srcId="{00931678-D324-A548-8A98-AF16AF7B58E5}" destId="{970F0445-4704-EB41-949A-1F39708DBEA0}" srcOrd="0" destOrd="0" presId="urn:microsoft.com/office/officeart/2005/8/layout/hierarchy6"/>
    <dgm:cxn modelId="{D9277E89-C5EA-F74F-A30C-69FE505DE268}" type="presParOf" srcId="{00931678-D324-A548-8A98-AF16AF7B58E5}" destId="{99358E01-DD30-554B-8131-AEA43E2A2921}" srcOrd="1" destOrd="0" presId="urn:microsoft.com/office/officeart/2005/8/layout/hierarchy6"/>
    <dgm:cxn modelId="{7B915B88-C9D2-6042-B6A9-159B0B8D32C4}" type="presParOf" srcId="{8497E8FD-7D73-7444-ABE8-0A8E84710C72}" destId="{F2AC8BF6-11F8-C04E-BAE1-EB5935D23DFA}" srcOrd="2" destOrd="0" presId="urn:microsoft.com/office/officeart/2005/8/layout/hierarchy6"/>
    <dgm:cxn modelId="{51EF2EE9-D9AE-D640-9A08-5BB563D220E6}" type="presParOf" srcId="{8497E8FD-7D73-7444-ABE8-0A8E84710C72}" destId="{B67E852C-BBF4-7A43-8F9D-24040387742C}" srcOrd="3" destOrd="0" presId="urn:microsoft.com/office/officeart/2005/8/layout/hierarchy6"/>
    <dgm:cxn modelId="{8BA1DCA2-0C35-AD40-AEEC-0A6440FAC3A5}" type="presParOf" srcId="{B67E852C-BBF4-7A43-8F9D-24040387742C}" destId="{E410761C-5C0C-4147-AB4B-90C082F25114}" srcOrd="0" destOrd="0" presId="urn:microsoft.com/office/officeart/2005/8/layout/hierarchy6"/>
    <dgm:cxn modelId="{CA6494B2-C21E-8842-9399-57179A68CDA3}" type="presParOf" srcId="{B67E852C-BBF4-7A43-8F9D-24040387742C}" destId="{F1DEAEC1-096F-7C43-9281-1093C9E697E5}" srcOrd="1" destOrd="0" presId="urn:microsoft.com/office/officeart/2005/8/layout/hierarchy6"/>
    <dgm:cxn modelId="{CEFA5097-85D0-654F-99A5-7B9C2C98D2FC}" type="presParOf" srcId="{65660845-AD0A-7C46-825C-9F3F17E1F1FE}" destId="{B62AA9A1-5F54-6045-8971-275A9DD1F0C1}" srcOrd="2" destOrd="0" presId="urn:microsoft.com/office/officeart/2005/8/layout/hierarchy6"/>
    <dgm:cxn modelId="{CCE5BEB6-F4F7-0F46-9F2A-30FEC0B73A0E}" type="presParOf" srcId="{65660845-AD0A-7C46-825C-9F3F17E1F1FE}" destId="{3E7CFC5F-4637-4B42-8418-30544DE10AE5}" srcOrd="3" destOrd="0" presId="urn:microsoft.com/office/officeart/2005/8/layout/hierarchy6"/>
    <dgm:cxn modelId="{084520AD-09B0-E14F-B0F8-AACC1039136C}" type="presParOf" srcId="{3E7CFC5F-4637-4B42-8418-30544DE10AE5}" destId="{005E0CBE-FFBC-D141-A7F3-59239AA6108B}" srcOrd="0" destOrd="0" presId="urn:microsoft.com/office/officeart/2005/8/layout/hierarchy6"/>
    <dgm:cxn modelId="{DB3EB42B-0B0D-0441-9FE1-7B810AE3FCB6}" type="presParOf" srcId="{3E7CFC5F-4637-4B42-8418-30544DE10AE5}" destId="{86C0F848-F4B8-1644-BCFD-2FEE98E2D271}" srcOrd="1" destOrd="0" presId="urn:microsoft.com/office/officeart/2005/8/layout/hierarchy6"/>
    <dgm:cxn modelId="{BCB5DDFC-B120-6A4B-BFAA-605879EBFD3A}" type="presParOf" srcId="{65660845-AD0A-7C46-825C-9F3F17E1F1FE}" destId="{F14A70CF-49E7-814A-8E8C-5DD5E1313154}" srcOrd="4" destOrd="0" presId="urn:microsoft.com/office/officeart/2005/8/layout/hierarchy6"/>
    <dgm:cxn modelId="{C9B68707-5840-3549-947C-7B920EAC65CF}" type="presParOf" srcId="{65660845-AD0A-7C46-825C-9F3F17E1F1FE}" destId="{15A89E4C-ED73-4545-8EEF-0600C1D26113}" srcOrd="5" destOrd="0" presId="urn:microsoft.com/office/officeart/2005/8/layout/hierarchy6"/>
    <dgm:cxn modelId="{960713AF-F40F-B747-B9BD-B05FF12D2EEF}" type="presParOf" srcId="{15A89E4C-ED73-4545-8EEF-0600C1D26113}" destId="{5E488235-E94B-F641-966B-B66ED4EF89F2}" srcOrd="0" destOrd="0" presId="urn:microsoft.com/office/officeart/2005/8/layout/hierarchy6"/>
    <dgm:cxn modelId="{1936DB5F-5A4D-1B4F-9BBA-1A45743BBCD0}" type="presParOf" srcId="{15A89E4C-ED73-4545-8EEF-0600C1D26113}" destId="{13D4F62A-34A2-8742-9AF4-DE31C0320CD4}" srcOrd="1" destOrd="0" presId="urn:microsoft.com/office/officeart/2005/8/layout/hierarchy6"/>
    <dgm:cxn modelId="{1FC27B44-77F5-A14E-AC1D-E4F8DCAEB148}" type="presParOf" srcId="{DA391511-9624-5A45-A81D-52416D1366DE}" destId="{057662F5-E52B-424E-A44D-5714EFCD3848}" srcOrd="1" destOrd="0" presId="urn:microsoft.com/office/officeart/2005/8/layout/hierarchy6"/>
    <dgm:cxn modelId="{BF7840A3-2454-1D4C-9B59-DD07F2FB964B}" type="presParOf" srcId="{057662F5-E52B-424E-A44D-5714EFCD3848}" destId="{E9CB967B-3F3D-544A-B399-6DEC6D9A8A2E}" srcOrd="0" destOrd="0" presId="urn:microsoft.com/office/officeart/2005/8/layout/hierarchy6"/>
    <dgm:cxn modelId="{D51A55B3-68DF-D347-9DC5-F20A10F693BB}" type="presParOf" srcId="{E9CB967B-3F3D-544A-B399-6DEC6D9A8A2E}" destId="{44846745-2ECE-2F43-9165-960C73D62215}" srcOrd="0" destOrd="0" presId="urn:microsoft.com/office/officeart/2005/8/layout/hierarchy6"/>
    <dgm:cxn modelId="{BABE0D33-2F87-BF4C-A5B4-8D916C48AB79}" type="presParOf" srcId="{E9CB967B-3F3D-544A-B399-6DEC6D9A8A2E}" destId="{B77C5288-8CCD-3647-9480-02142858B552}" srcOrd="1" destOrd="0" presId="urn:microsoft.com/office/officeart/2005/8/layout/hierarchy6"/>
    <dgm:cxn modelId="{CA9B92E0-F80C-0648-8A6C-08C8D8756844}" type="presParOf" srcId="{057662F5-E52B-424E-A44D-5714EFCD3848}" destId="{A5A89293-B5DC-574A-A306-5467BB1E0913}" srcOrd="1" destOrd="0" presId="urn:microsoft.com/office/officeart/2005/8/layout/hierarchy6"/>
    <dgm:cxn modelId="{4C606269-A0FC-AE4C-B7A3-53FF0B14ACED}" type="presParOf" srcId="{A5A89293-B5DC-574A-A306-5467BB1E0913}" destId="{A8934428-3E54-5140-8DB8-24152A43FE53}" srcOrd="0" destOrd="0" presId="urn:microsoft.com/office/officeart/2005/8/layout/hierarchy6"/>
    <dgm:cxn modelId="{997C00AC-9A7F-1243-BFA5-586ABC8096A0}" type="presParOf" srcId="{057662F5-E52B-424E-A44D-5714EFCD3848}" destId="{665637B9-448A-7E49-A77A-64AE56951068}" srcOrd="2" destOrd="0" presId="urn:microsoft.com/office/officeart/2005/8/layout/hierarchy6"/>
    <dgm:cxn modelId="{3EAAF0DB-DF0F-AA49-A5DC-8BFC3572C891}" type="presParOf" srcId="{665637B9-448A-7E49-A77A-64AE56951068}" destId="{1E8AC9CA-1248-094A-B424-0E211BA3AB79}" srcOrd="0" destOrd="0" presId="urn:microsoft.com/office/officeart/2005/8/layout/hierarchy6"/>
    <dgm:cxn modelId="{0DCC2C7B-F178-D746-9BF2-F9CACBA55AAD}" type="presParOf" srcId="{665637B9-448A-7E49-A77A-64AE56951068}" destId="{E7EC85A1-E3F8-BF45-9DCF-9A8BCADD8BEE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3F1487F-30F9-CA48-8E42-2B252B26411C}" type="doc">
      <dgm:prSet loTypeId="urn:microsoft.com/office/officeart/2005/8/layout/hierarchy2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068F6EA-D9E7-8849-A07C-ECE62EBC98FA}">
      <dgm:prSet phldrT="[Text]"/>
      <dgm:spPr/>
      <dgm:t>
        <a:bodyPr/>
        <a:lstStyle/>
        <a:p>
          <a:r>
            <a:rPr lang="en-US" dirty="0" smtClean="0"/>
            <a:t>$GOPATH</a:t>
          </a:r>
          <a:endParaRPr lang="en-US" dirty="0"/>
        </a:p>
      </dgm:t>
    </dgm:pt>
    <dgm:pt modelId="{D41E5BA6-07EF-4C49-A9B5-DBF860F96944}" type="parTrans" cxnId="{8CA5B5FB-F6A2-CF4D-8EFF-F6D13DC2DBA5}">
      <dgm:prSet/>
      <dgm:spPr/>
      <dgm:t>
        <a:bodyPr/>
        <a:lstStyle/>
        <a:p>
          <a:endParaRPr lang="en-US"/>
        </a:p>
      </dgm:t>
    </dgm:pt>
    <dgm:pt modelId="{036B1A5E-156D-9543-BA6F-7A806B63C9BC}" type="sibTrans" cxnId="{8CA5B5FB-F6A2-CF4D-8EFF-F6D13DC2DBA5}">
      <dgm:prSet/>
      <dgm:spPr/>
      <dgm:t>
        <a:bodyPr/>
        <a:lstStyle/>
        <a:p>
          <a:endParaRPr lang="en-US"/>
        </a:p>
      </dgm:t>
    </dgm:pt>
    <dgm:pt modelId="{4C9BAC12-7EA1-F74B-BFE4-8C344AACDD1C}">
      <dgm:prSet phldrT="[Text]">
        <dgm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err="1" smtClean="0"/>
            <a:t>src</a:t>
          </a:r>
          <a:endParaRPr lang="en-US" dirty="0"/>
        </a:p>
      </dgm:t>
    </dgm:pt>
    <dgm:pt modelId="{E8CBA255-0945-D248-85E4-D74E6CE66A7E}" type="parTrans" cxnId="{C2F05B5F-9522-2B4F-8B36-AD8A1B33C5E0}">
      <dgm:prSet/>
      <dgm:spPr/>
      <dgm:t>
        <a:bodyPr/>
        <a:lstStyle/>
        <a:p>
          <a:endParaRPr lang="en-US"/>
        </a:p>
      </dgm:t>
    </dgm:pt>
    <dgm:pt modelId="{DEDBC6B5-149B-8D48-8BE8-FF59C1BC2F36}" type="sibTrans" cxnId="{C2F05B5F-9522-2B4F-8B36-AD8A1B33C5E0}">
      <dgm:prSet/>
      <dgm:spPr/>
      <dgm:t>
        <a:bodyPr/>
        <a:lstStyle/>
        <a:p>
          <a:endParaRPr lang="en-US"/>
        </a:p>
      </dgm:t>
    </dgm:pt>
    <dgm:pt modelId="{907EED47-A957-A643-B3BC-032DBD8ECC4F}">
      <dgm:prSet phldrT="[Text]">
        <dgm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recipe-manager</a:t>
          </a:r>
          <a:endParaRPr lang="en-US" dirty="0"/>
        </a:p>
      </dgm:t>
    </dgm:pt>
    <dgm:pt modelId="{47A4674F-999A-7F4D-A55B-1C9DEF79D5C9}" type="parTrans" cxnId="{E5DDEF18-2381-4C49-98D6-FD906AB180F2}">
      <dgm:prSet/>
      <dgm:spPr/>
      <dgm:t>
        <a:bodyPr/>
        <a:lstStyle/>
        <a:p>
          <a:endParaRPr lang="en-US"/>
        </a:p>
      </dgm:t>
    </dgm:pt>
    <dgm:pt modelId="{4C66B107-2884-844B-A16F-09FFCB4F7F5D}" type="sibTrans" cxnId="{E5DDEF18-2381-4C49-98D6-FD906AB180F2}">
      <dgm:prSet/>
      <dgm:spPr/>
      <dgm:t>
        <a:bodyPr/>
        <a:lstStyle/>
        <a:p>
          <a:endParaRPr lang="en-US"/>
        </a:p>
      </dgm:t>
    </dgm:pt>
    <dgm:pt modelId="{1B986862-6ACC-CF4A-93FA-C5DE57A4CD5D}">
      <dgm:prSet phldrT="[Text]"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awesome-app</a:t>
          </a:r>
          <a:endParaRPr lang="en-US" dirty="0"/>
        </a:p>
      </dgm:t>
    </dgm:pt>
    <dgm:pt modelId="{98D78780-69DE-1844-A3D9-7501A8CA22FC}" type="parTrans" cxnId="{1BC7060F-E2C9-D242-BD42-A2EC142F1B4B}">
      <dgm:prSet/>
      <dgm:spPr/>
      <dgm:t>
        <a:bodyPr/>
        <a:lstStyle/>
        <a:p>
          <a:endParaRPr lang="en-US"/>
        </a:p>
      </dgm:t>
    </dgm:pt>
    <dgm:pt modelId="{519C9ED0-F135-5F41-9042-1FCCC9DEDC9C}" type="sibTrans" cxnId="{1BC7060F-E2C9-D242-BD42-A2EC142F1B4B}">
      <dgm:prSet/>
      <dgm:spPr/>
      <dgm:t>
        <a:bodyPr/>
        <a:lstStyle/>
        <a:p>
          <a:endParaRPr lang="en-US"/>
        </a:p>
      </dgm:t>
    </dgm:pt>
    <dgm:pt modelId="{F415B893-57AD-E046-A054-35EE7E5C17DA}">
      <dgm:prSet phldrT="[Text]">
        <dgm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err="1" smtClean="0"/>
            <a:t>pkg</a:t>
          </a:r>
          <a:endParaRPr lang="en-US" dirty="0"/>
        </a:p>
      </dgm:t>
    </dgm:pt>
    <dgm:pt modelId="{2496CE54-2091-DA44-82D3-7425C29D5782}" type="parTrans" cxnId="{C277E34B-AD73-2F47-A6CC-A1CD4E589812}">
      <dgm:prSet/>
      <dgm:spPr/>
      <dgm:t>
        <a:bodyPr/>
        <a:lstStyle/>
        <a:p>
          <a:endParaRPr lang="en-US"/>
        </a:p>
      </dgm:t>
    </dgm:pt>
    <dgm:pt modelId="{79355320-8BEA-244A-9415-7D9FA593E436}" type="sibTrans" cxnId="{C277E34B-AD73-2F47-A6CC-A1CD4E589812}">
      <dgm:prSet/>
      <dgm:spPr/>
      <dgm:t>
        <a:bodyPr/>
        <a:lstStyle/>
        <a:p>
          <a:endParaRPr lang="en-US"/>
        </a:p>
      </dgm:t>
    </dgm:pt>
    <dgm:pt modelId="{701B7361-7139-CB47-864E-0D578EF80B12}">
      <dgm:prSet phldrT="[Text]">
        <dgm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err="1" smtClean="0"/>
            <a:t>fmt</a:t>
          </a:r>
          <a:endParaRPr lang="en-US" dirty="0"/>
        </a:p>
      </dgm:t>
    </dgm:pt>
    <dgm:pt modelId="{710FC85B-B02F-334D-949D-F4C53AE1D2E0}" type="parTrans" cxnId="{ACC5F2E4-1798-BF43-9DD2-83BE65ABB8EA}">
      <dgm:prSet/>
      <dgm:spPr/>
      <dgm:t>
        <a:bodyPr/>
        <a:lstStyle/>
        <a:p>
          <a:endParaRPr lang="en-US"/>
        </a:p>
      </dgm:t>
    </dgm:pt>
    <dgm:pt modelId="{52DEE2F2-1C9A-464C-9A8C-46BAC1B75CBF}" type="sibTrans" cxnId="{ACC5F2E4-1798-BF43-9DD2-83BE65ABB8EA}">
      <dgm:prSet/>
      <dgm:spPr/>
      <dgm:t>
        <a:bodyPr/>
        <a:lstStyle/>
        <a:p>
          <a:endParaRPr lang="en-US"/>
        </a:p>
      </dgm:t>
    </dgm:pt>
    <dgm:pt modelId="{45B4C6FB-B32B-4045-B897-CC65E287E10F}">
      <dgm:prSet phldrT="[Text]">
        <dgm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recipe</a:t>
          </a:r>
          <a:endParaRPr lang="en-US" dirty="0"/>
        </a:p>
      </dgm:t>
    </dgm:pt>
    <dgm:pt modelId="{D2E462B0-E96E-054A-BA7F-580A44DE6ADE}" type="parTrans" cxnId="{A883103E-C636-1946-AD82-83A674FB530D}">
      <dgm:prSet/>
      <dgm:spPr/>
      <dgm:t>
        <a:bodyPr/>
        <a:lstStyle/>
        <a:p>
          <a:endParaRPr lang="en-US"/>
        </a:p>
      </dgm:t>
    </dgm:pt>
    <dgm:pt modelId="{506E1548-CF1D-6A4E-B980-FB7D2B58C11F}" type="sibTrans" cxnId="{A883103E-C636-1946-AD82-83A674FB530D}">
      <dgm:prSet/>
      <dgm:spPr/>
      <dgm:t>
        <a:bodyPr/>
        <a:lstStyle/>
        <a:p>
          <a:endParaRPr lang="en-US"/>
        </a:p>
      </dgm:t>
    </dgm:pt>
    <dgm:pt modelId="{AA31ACCD-3DD4-704D-9E9C-7AD843FBFA3A}">
      <dgm:prSet phldrT="[Text]">
        <dgm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dgm:style>
      </dgm:prSet>
      <dgm:spPr>
        <a:ln/>
      </dgm:spPr>
      <dgm:t>
        <a:bodyPr/>
        <a:lstStyle/>
        <a:p>
          <a:r>
            <a:rPr lang="en-US" dirty="0" smtClean="0"/>
            <a:t>recipe</a:t>
          </a:r>
          <a:endParaRPr lang="en-US" dirty="0"/>
        </a:p>
      </dgm:t>
    </dgm:pt>
    <dgm:pt modelId="{041A0B1A-5E8B-EF47-A2F1-4C08FE96C2CF}" type="parTrans" cxnId="{57380F05-F31B-864E-B741-A3F00282AB09}">
      <dgm:prSet/>
      <dgm:spPr/>
      <dgm:t>
        <a:bodyPr/>
        <a:lstStyle/>
        <a:p>
          <a:endParaRPr lang="en-US"/>
        </a:p>
      </dgm:t>
    </dgm:pt>
    <dgm:pt modelId="{19A0C9C7-8911-C74F-B537-77F6F20C0F18}" type="sibTrans" cxnId="{57380F05-F31B-864E-B741-A3F00282AB09}">
      <dgm:prSet/>
      <dgm:spPr/>
      <dgm:t>
        <a:bodyPr/>
        <a:lstStyle/>
        <a:p>
          <a:endParaRPr lang="en-US"/>
        </a:p>
      </dgm:t>
    </dgm:pt>
    <dgm:pt modelId="{1DDB012B-0EC3-CF4A-BD0E-00E20C9C5F4A}">
      <dgm:prSet phldrT="[Text]">
        <dgm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/>
            <a:t>bin</a:t>
          </a:r>
          <a:endParaRPr lang="en-US" dirty="0"/>
        </a:p>
      </dgm:t>
    </dgm:pt>
    <dgm:pt modelId="{ECCEA518-FBC6-874A-81BF-1F214253A6C6}" type="parTrans" cxnId="{7CCEF95B-62BE-3148-B966-D75B7575C8D1}">
      <dgm:prSet/>
      <dgm:spPr/>
      <dgm:t>
        <a:bodyPr/>
        <a:lstStyle/>
        <a:p>
          <a:endParaRPr lang="en-US"/>
        </a:p>
      </dgm:t>
    </dgm:pt>
    <dgm:pt modelId="{2A40C7BD-150A-CC45-A97F-9337DB948CFC}" type="sibTrans" cxnId="{7CCEF95B-62BE-3148-B966-D75B7575C8D1}">
      <dgm:prSet/>
      <dgm:spPr/>
      <dgm:t>
        <a:bodyPr/>
        <a:lstStyle/>
        <a:p>
          <a:endParaRPr lang="en-US"/>
        </a:p>
      </dgm:t>
    </dgm:pt>
    <dgm:pt modelId="{75BC44B5-7705-CF4A-A7E0-798429BC5F39}">
      <dgm:prSet phldrT="[Text]"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awesome</a:t>
          </a:r>
          <a:endParaRPr lang="en-US" dirty="0"/>
        </a:p>
      </dgm:t>
    </dgm:pt>
    <dgm:pt modelId="{9D1D5BE3-8A3D-0E43-A84A-4290131956D8}" type="parTrans" cxnId="{D64332EE-3712-B047-9987-8EC51F176FCE}">
      <dgm:prSet/>
      <dgm:spPr/>
      <dgm:t>
        <a:bodyPr/>
        <a:lstStyle/>
        <a:p>
          <a:endParaRPr lang="en-US"/>
        </a:p>
      </dgm:t>
    </dgm:pt>
    <dgm:pt modelId="{F2A472BF-0639-2E4F-B3F6-B977E24E0C65}" type="sibTrans" cxnId="{D64332EE-3712-B047-9987-8EC51F176FCE}">
      <dgm:prSet/>
      <dgm:spPr/>
      <dgm:t>
        <a:bodyPr/>
        <a:lstStyle/>
        <a:p>
          <a:endParaRPr lang="en-US"/>
        </a:p>
      </dgm:t>
    </dgm:pt>
    <dgm:pt modelId="{C33C9A59-B1F9-ED4B-A313-7F20B4D1E173}">
      <dgm:prSet phldrT="[Text]">
        <dgm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security-</a:t>
          </a:r>
          <a:r>
            <a:rPr lang="en-US" dirty="0" err="1" smtClean="0"/>
            <a:t>pkg</a:t>
          </a:r>
          <a:endParaRPr lang="en-US" dirty="0"/>
        </a:p>
      </dgm:t>
    </dgm:pt>
    <dgm:pt modelId="{6EAC6D5E-5E57-3F46-B1BE-76E7CDCAE80F}" type="parTrans" cxnId="{A288B1E5-B63F-3C43-BE40-46A25FE94FE6}">
      <dgm:prSet/>
      <dgm:spPr/>
      <dgm:t>
        <a:bodyPr/>
        <a:lstStyle/>
        <a:p>
          <a:endParaRPr lang="en-US"/>
        </a:p>
      </dgm:t>
    </dgm:pt>
    <dgm:pt modelId="{6B211381-B28A-8546-8B9D-2FCE2431E01D}" type="sibTrans" cxnId="{A288B1E5-B63F-3C43-BE40-46A25FE94FE6}">
      <dgm:prSet/>
      <dgm:spPr/>
      <dgm:t>
        <a:bodyPr/>
        <a:lstStyle/>
        <a:p>
          <a:endParaRPr lang="en-US"/>
        </a:p>
      </dgm:t>
    </dgm:pt>
    <dgm:pt modelId="{8EC08ED0-C095-4642-87D2-41C933A1212C}">
      <dgm:prSet phldrT="[Text]">
        <dgm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security</a:t>
          </a:r>
          <a:endParaRPr lang="en-US" dirty="0"/>
        </a:p>
      </dgm:t>
    </dgm:pt>
    <dgm:pt modelId="{A71250B4-1DB5-B940-8183-12EF6F6A50AA}" type="parTrans" cxnId="{03D01FCD-6405-2241-B501-2BAF2E50EA05}">
      <dgm:prSet/>
      <dgm:spPr/>
      <dgm:t>
        <a:bodyPr/>
        <a:lstStyle/>
        <a:p>
          <a:endParaRPr lang="en-US"/>
        </a:p>
      </dgm:t>
    </dgm:pt>
    <dgm:pt modelId="{D21D4DED-35DE-1A4D-BA65-E1F844B3BD9B}" type="sibTrans" cxnId="{03D01FCD-6405-2241-B501-2BAF2E50EA05}">
      <dgm:prSet/>
      <dgm:spPr/>
      <dgm:t>
        <a:bodyPr/>
        <a:lstStyle/>
        <a:p>
          <a:endParaRPr lang="en-US"/>
        </a:p>
      </dgm:t>
    </dgm:pt>
    <dgm:pt modelId="{D6B457D0-63E6-E543-B5BB-41919D1AB049}" type="pres">
      <dgm:prSet presAssocID="{33F1487F-30F9-CA48-8E42-2B252B26411C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7A687A0-421B-3045-9AE0-395AA80FA4A7}" type="pres">
      <dgm:prSet presAssocID="{0068F6EA-D9E7-8849-A07C-ECE62EBC98FA}" presName="root1" presStyleCnt="0"/>
      <dgm:spPr/>
    </dgm:pt>
    <dgm:pt modelId="{C8DC674B-BD2E-4A4C-9774-225C027D0A2D}" type="pres">
      <dgm:prSet presAssocID="{0068F6EA-D9E7-8849-A07C-ECE62EBC98FA}" presName="LevelOneTextNod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9772E61-177F-914E-B237-D36EA3C6A5DB}" type="pres">
      <dgm:prSet presAssocID="{0068F6EA-D9E7-8849-A07C-ECE62EBC98FA}" presName="level2hierChild" presStyleCnt="0"/>
      <dgm:spPr/>
    </dgm:pt>
    <dgm:pt modelId="{32EDC765-8EAE-6A4D-8208-7B160C47EEE6}" type="pres">
      <dgm:prSet presAssocID="{E8CBA255-0945-D248-85E4-D74E6CE66A7E}" presName="conn2-1" presStyleLbl="parChTrans1D2" presStyleIdx="0" presStyleCnt="3"/>
      <dgm:spPr/>
      <dgm:t>
        <a:bodyPr/>
        <a:lstStyle/>
        <a:p>
          <a:endParaRPr lang="en-US"/>
        </a:p>
      </dgm:t>
    </dgm:pt>
    <dgm:pt modelId="{51C528F4-6590-0B4A-A54A-0835F1888B43}" type="pres">
      <dgm:prSet presAssocID="{E8CBA255-0945-D248-85E4-D74E6CE66A7E}" presName="connTx" presStyleLbl="parChTrans1D2" presStyleIdx="0" presStyleCnt="3"/>
      <dgm:spPr/>
      <dgm:t>
        <a:bodyPr/>
        <a:lstStyle/>
        <a:p>
          <a:endParaRPr lang="en-US"/>
        </a:p>
      </dgm:t>
    </dgm:pt>
    <dgm:pt modelId="{66ACCA9E-A6B5-0F44-A354-BC0956ABA28C}" type="pres">
      <dgm:prSet presAssocID="{4C9BAC12-7EA1-F74B-BFE4-8C344AACDD1C}" presName="root2" presStyleCnt="0"/>
      <dgm:spPr/>
    </dgm:pt>
    <dgm:pt modelId="{E81D6897-74F8-104E-BB26-0F13F99A5397}" type="pres">
      <dgm:prSet presAssocID="{4C9BAC12-7EA1-F74B-BFE4-8C344AACDD1C}" presName="LevelTwoTextNode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AB5C5C0-4EA5-354F-AAC5-06938338FCBE}" type="pres">
      <dgm:prSet presAssocID="{4C9BAC12-7EA1-F74B-BFE4-8C344AACDD1C}" presName="level3hierChild" presStyleCnt="0"/>
      <dgm:spPr/>
    </dgm:pt>
    <dgm:pt modelId="{377095C3-F66E-404D-8362-990B3618B679}" type="pres">
      <dgm:prSet presAssocID="{47A4674F-999A-7F4D-A55B-1C9DEF79D5C9}" presName="conn2-1" presStyleLbl="parChTrans1D3" presStyleIdx="0" presStyleCnt="7"/>
      <dgm:spPr/>
      <dgm:t>
        <a:bodyPr/>
        <a:lstStyle/>
        <a:p>
          <a:endParaRPr lang="en-US"/>
        </a:p>
      </dgm:t>
    </dgm:pt>
    <dgm:pt modelId="{A331BE67-B243-A24B-A3FE-53DAA46D5807}" type="pres">
      <dgm:prSet presAssocID="{47A4674F-999A-7F4D-A55B-1C9DEF79D5C9}" presName="connTx" presStyleLbl="parChTrans1D3" presStyleIdx="0" presStyleCnt="7"/>
      <dgm:spPr/>
      <dgm:t>
        <a:bodyPr/>
        <a:lstStyle/>
        <a:p>
          <a:endParaRPr lang="en-US"/>
        </a:p>
      </dgm:t>
    </dgm:pt>
    <dgm:pt modelId="{13E8C6AF-20C9-CD43-B99B-2E2D62AB6AF8}" type="pres">
      <dgm:prSet presAssocID="{907EED47-A957-A643-B3BC-032DBD8ECC4F}" presName="root2" presStyleCnt="0"/>
      <dgm:spPr/>
    </dgm:pt>
    <dgm:pt modelId="{BBE0921A-4720-6342-98E2-2C2C6EC65BEF}" type="pres">
      <dgm:prSet presAssocID="{907EED47-A957-A643-B3BC-032DBD8ECC4F}" presName="LevelTwoTextNode" presStyleLbl="node3" presStyleIdx="0" presStyleCnt="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C1D089A-304E-4A4F-A5A3-D2E146C9AF1A}" type="pres">
      <dgm:prSet presAssocID="{907EED47-A957-A643-B3BC-032DBD8ECC4F}" presName="level3hierChild" presStyleCnt="0"/>
      <dgm:spPr/>
    </dgm:pt>
    <dgm:pt modelId="{12F35C4D-9AF1-024D-905C-7CB395514E34}" type="pres">
      <dgm:prSet presAssocID="{D2E462B0-E96E-054A-BA7F-580A44DE6ADE}" presName="conn2-1" presStyleLbl="parChTrans1D4" presStyleIdx="0" presStyleCnt="1"/>
      <dgm:spPr/>
      <dgm:t>
        <a:bodyPr/>
        <a:lstStyle/>
        <a:p>
          <a:endParaRPr lang="en-US"/>
        </a:p>
      </dgm:t>
    </dgm:pt>
    <dgm:pt modelId="{863C6DFD-E71B-BA49-A864-C8432C46F103}" type="pres">
      <dgm:prSet presAssocID="{D2E462B0-E96E-054A-BA7F-580A44DE6ADE}" presName="connTx" presStyleLbl="parChTrans1D4" presStyleIdx="0" presStyleCnt="1"/>
      <dgm:spPr/>
      <dgm:t>
        <a:bodyPr/>
        <a:lstStyle/>
        <a:p>
          <a:endParaRPr lang="en-US"/>
        </a:p>
      </dgm:t>
    </dgm:pt>
    <dgm:pt modelId="{FA37659B-2667-9845-8522-2876052E6ED2}" type="pres">
      <dgm:prSet presAssocID="{45B4C6FB-B32B-4045-B897-CC65E287E10F}" presName="root2" presStyleCnt="0"/>
      <dgm:spPr/>
    </dgm:pt>
    <dgm:pt modelId="{6EB15561-2B2C-114B-8083-F53B664A75BC}" type="pres">
      <dgm:prSet presAssocID="{45B4C6FB-B32B-4045-B897-CC65E287E10F}" presName="LevelTwoTextNode" presStyleLbl="node4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BD5DD4F-E8E8-6947-B4B7-D09BC97CB334}" type="pres">
      <dgm:prSet presAssocID="{45B4C6FB-B32B-4045-B897-CC65E287E10F}" presName="level3hierChild" presStyleCnt="0"/>
      <dgm:spPr/>
    </dgm:pt>
    <dgm:pt modelId="{30D7F2C4-490D-544F-A8B9-098BF192D0B7}" type="pres">
      <dgm:prSet presAssocID="{98D78780-69DE-1844-A3D9-7501A8CA22FC}" presName="conn2-1" presStyleLbl="parChTrans1D3" presStyleIdx="1" presStyleCnt="7"/>
      <dgm:spPr/>
      <dgm:t>
        <a:bodyPr/>
        <a:lstStyle/>
        <a:p>
          <a:endParaRPr lang="en-US"/>
        </a:p>
      </dgm:t>
    </dgm:pt>
    <dgm:pt modelId="{607E962F-9643-C245-98AE-FD320C0EBE76}" type="pres">
      <dgm:prSet presAssocID="{98D78780-69DE-1844-A3D9-7501A8CA22FC}" presName="connTx" presStyleLbl="parChTrans1D3" presStyleIdx="1" presStyleCnt="7"/>
      <dgm:spPr/>
      <dgm:t>
        <a:bodyPr/>
        <a:lstStyle/>
        <a:p>
          <a:endParaRPr lang="en-US"/>
        </a:p>
      </dgm:t>
    </dgm:pt>
    <dgm:pt modelId="{8B35FA53-CA76-FB44-94CD-850E7F3C8CB9}" type="pres">
      <dgm:prSet presAssocID="{1B986862-6ACC-CF4A-93FA-C5DE57A4CD5D}" presName="root2" presStyleCnt="0"/>
      <dgm:spPr/>
    </dgm:pt>
    <dgm:pt modelId="{F44F9F11-2B43-8343-92E7-43CA9A676323}" type="pres">
      <dgm:prSet presAssocID="{1B986862-6ACC-CF4A-93FA-C5DE57A4CD5D}" presName="LevelTwoTextNode" presStyleLbl="node3" presStyleIdx="1" presStyleCnt="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283E7BD-66CE-2148-862B-B0955F6B67D0}" type="pres">
      <dgm:prSet presAssocID="{1B986862-6ACC-CF4A-93FA-C5DE57A4CD5D}" presName="level3hierChild" presStyleCnt="0"/>
      <dgm:spPr/>
    </dgm:pt>
    <dgm:pt modelId="{2DEE3676-3DD3-3943-9351-8AD14AD5AA9B}" type="pres">
      <dgm:prSet presAssocID="{6EAC6D5E-5E57-3F46-B1BE-76E7CDCAE80F}" presName="conn2-1" presStyleLbl="parChTrans1D3" presStyleIdx="2" presStyleCnt="7"/>
      <dgm:spPr/>
      <dgm:t>
        <a:bodyPr/>
        <a:lstStyle/>
        <a:p>
          <a:endParaRPr lang="en-US"/>
        </a:p>
      </dgm:t>
    </dgm:pt>
    <dgm:pt modelId="{7CBA9973-1F4F-254E-B00E-44447C036047}" type="pres">
      <dgm:prSet presAssocID="{6EAC6D5E-5E57-3F46-B1BE-76E7CDCAE80F}" presName="connTx" presStyleLbl="parChTrans1D3" presStyleIdx="2" presStyleCnt="7"/>
      <dgm:spPr/>
      <dgm:t>
        <a:bodyPr/>
        <a:lstStyle/>
        <a:p>
          <a:endParaRPr lang="en-US"/>
        </a:p>
      </dgm:t>
    </dgm:pt>
    <dgm:pt modelId="{B1D38F92-4374-974C-9706-52258E0CB328}" type="pres">
      <dgm:prSet presAssocID="{C33C9A59-B1F9-ED4B-A313-7F20B4D1E173}" presName="root2" presStyleCnt="0"/>
      <dgm:spPr/>
    </dgm:pt>
    <dgm:pt modelId="{B9F3DEE1-E14E-0D4F-B8C2-C4EE935E46AE}" type="pres">
      <dgm:prSet presAssocID="{C33C9A59-B1F9-ED4B-A313-7F20B4D1E173}" presName="LevelTwoTextNode" presStyleLbl="node3" presStyleIdx="2" presStyleCnt="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1480F42-1390-4640-8FB5-A4C00FE4591F}" type="pres">
      <dgm:prSet presAssocID="{C33C9A59-B1F9-ED4B-A313-7F20B4D1E173}" presName="level3hierChild" presStyleCnt="0"/>
      <dgm:spPr/>
    </dgm:pt>
    <dgm:pt modelId="{1EC3626B-BB2F-D84A-BB70-8FB8F716C4B7}" type="pres">
      <dgm:prSet presAssocID="{2496CE54-2091-DA44-82D3-7425C29D5782}" presName="conn2-1" presStyleLbl="parChTrans1D2" presStyleIdx="1" presStyleCnt="3"/>
      <dgm:spPr/>
      <dgm:t>
        <a:bodyPr/>
        <a:lstStyle/>
        <a:p>
          <a:endParaRPr lang="en-US"/>
        </a:p>
      </dgm:t>
    </dgm:pt>
    <dgm:pt modelId="{23E18E4B-D91C-AD40-9128-A7D90A0AA4D9}" type="pres">
      <dgm:prSet presAssocID="{2496CE54-2091-DA44-82D3-7425C29D5782}" presName="connTx" presStyleLbl="parChTrans1D2" presStyleIdx="1" presStyleCnt="3"/>
      <dgm:spPr/>
      <dgm:t>
        <a:bodyPr/>
        <a:lstStyle/>
        <a:p>
          <a:endParaRPr lang="en-US"/>
        </a:p>
      </dgm:t>
    </dgm:pt>
    <dgm:pt modelId="{4F4D818D-E4AE-444B-92F9-127D615735F0}" type="pres">
      <dgm:prSet presAssocID="{F415B893-57AD-E046-A054-35EE7E5C17DA}" presName="root2" presStyleCnt="0"/>
      <dgm:spPr/>
    </dgm:pt>
    <dgm:pt modelId="{FAB3633E-4908-0745-A6D0-2350DC18B916}" type="pres">
      <dgm:prSet presAssocID="{F415B893-57AD-E046-A054-35EE7E5C17DA}" presName="LevelTwoTextNode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E208917-24AE-2642-AE0D-11046FBCA31F}" type="pres">
      <dgm:prSet presAssocID="{F415B893-57AD-E046-A054-35EE7E5C17DA}" presName="level3hierChild" presStyleCnt="0"/>
      <dgm:spPr/>
    </dgm:pt>
    <dgm:pt modelId="{4B855456-F0DB-AA47-A4B4-C8030E97E7AA}" type="pres">
      <dgm:prSet presAssocID="{710FC85B-B02F-334D-949D-F4C53AE1D2E0}" presName="conn2-1" presStyleLbl="parChTrans1D3" presStyleIdx="3" presStyleCnt="7"/>
      <dgm:spPr/>
      <dgm:t>
        <a:bodyPr/>
        <a:lstStyle/>
        <a:p>
          <a:endParaRPr lang="en-US"/>
        </a:p>
      </dgm:t>
    </dgm:pt>
    <dgm:pt modelId="{B99515E5-1CFE-FB4D-B83B-F601C720C5CA}" type="pres">
      <dgm:prSet presAssocID="{710FC85B-B02F-334D-949D-F4C53AE1D2E0}" presName="connTx" presStyleLbl="parChTrans1D3" presStyleIdx="3" presStyleCnt="7"/>
      <dgm:spPr/>
      <dgm:t>
        <a:bodyPr/>
        <a:lstStyle/>
        <a:p>
          <a:endParaRPr lang="en-US"/>
        </a:p>
      </dgm:t>
    </dgm:pt>
    <dgm:pt modelId="{2170C040-04B2-D241-AFBD-3837CBCAE688}" type="pres">
      <dgm:prSet presAssocID="{701B7361-7139-CB47-864E-0D578EF80B12}" presName="root2" presStyleCnt="0"/>
      <dgm:spPr/>
    </dgm:pt>
    <dgm:pt modelId="{66764F56-BC03-8D4B-A249-E5EDB4541AD4}" type="pres">
      <dgm:prSet presAssocID="{701B7361-7139-CB47-864E-0D578EF80B12}" presName="LevelTwoTextNode" presStyleLbl="node3" presStyleIdx="3" presStyleCnt="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2E8BA78-7F6E-7241-BFFE-8D437DB1EC33}" type="pres">
      <dgm:prSet presAssocID="{701B7361-7139-CB47-864E-0D578EF80B12}" presName="level3hierChild" presStyleCnt="0"/>
      <dgm:spPr/>
    </dgm:pt>
    <dgm:pt modelId="{CCEE34B3-91F4-6146-BB4E-1BB5471D63F3}" type="pres">
      <dgm:prSet presAssocID="{041A0B1A-5E8B-EF47-A2F1-4C08FE96C2CF}" presName="conn2-1" presStyleLbl="parChTrans1D3" presStyleIdx="4" presStyleCnt="7"/>
      <dgm:spPr/>
      <dgm:t>
        <a:bodyPr/>
        <a:lstStyle/>
        <a:p>
          <a:endParaRPr lang="en-US"/>
        </a:p>
      </dgm:t>
    </dgm:pt>
    <dgm:pt modelId="{4E64CC7F-FE8F-BF44-9BC2-ACCEA008CD2E}" type="pres">
      <dgm:prSet presAssocID="{041A0B1A-5E8B-EF47-A2F1-4C08FE96C2CF}" presName="connTx" presStyleLbl="parChTrans1D3" presStyleIdx="4" presStyleCnt="7"/>
      <dgm:spPr/>
      <dgm:t>
        <a:bodyPr/>
        <a:lstStyle/>
        <a:p>
          <a:endParaRPr lang="en-US"/>
        </a:p>
      </dgm:t>
    </dgm:pt>
    <dgm:pt modelId="{BCAB561E-806A-564D-A877-F1D63A00D0F3}" type="pres">
      <dgm:prSet presAssocID="{AA31ACCD-3DD4-704D-9E9C-7AD843FBFA3A}" presName="root2" presStyleCnt="0"/>
      <dgm:spPr/>
    </dgm:pt>
    <dgm:pt modelId="{8625D8D4-C721-114B-BA1C-E9D7CD9E713A}" type="pres">
      <dgm:prSet presAssocID="{AA31ACCD-3DD4-704D-9E9C-7AD843FBFA3A}" presName="LevelTwoTextNode" presStyleLbl="node3" presStyleIdx="4" presStyleCnt="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CB54811-D929-9445-B3D9-90E67718E907}" type="pres">
      <dgm:prSet presAssocID="{AA31ACCD-3DD4-704D-9E9C-7AD843FBFA3A}" presName="level3hierChild" presStyleCnt="0"/>
      <dgm:spPr/>
    </dgm:pt>
    <dgm:pt modelId="{75DF0864-8FCD-474F-A98B-246628C24555}" type="pres">
      <dgm:prSet presAssocID="{A71250B4-1DB5-B940-8183-12EF6F6A50AA}" presName="conn2-1" presStyleLbl="parChTrans1D3" presStyleIdx="5" presStyleCnt="7"/>
      <dgm:spPr/>
      <dgm:t>
        <a:bodyPr/>
        <a:lstStyle/>
        <a:p>
          <a:endParaRPr lang="en-US"/>
        </a:p>
      </dgm:t>
    </dgm:pt>
    <dgm:pt modelId="{11006B5B-4252-5248-A804-D73EA7AAD3C7}" type="pres">
      <dgm:prSet presAssocID="{A71250B4-1DB5-B940-8183-12EF6F6A50AA}" presName="connTx" presStyleLbl="parChTrans1D3" presStyleIdx="5" presStyleCnt="7"/>
      <dgm:spPr/>
      <dgm:t>
        <a:bodyPr/>
        <a:lstStyle/>
        <a:p>
          <a:endParaRPr lang="en-US"/>
        </a:p>
      </dgm:t>
    </dgm:pt>
    <dgm:pt modelId="{1026CA5F-F196-A94E-BBED-8107EEBFA6CD}" type="pres">
      <dgm:prSet presAssocID="{8EC08ED0-C095-4642-87D2-41C933A1212C}" presName="root2" presStyleCnt="0"/>
      <dgm:spPr/>
    </dgm:pt>
    <dgm:pt modelId="{953F2696-B1D8-524A-A742-B16201510455}" type="pres">
      <dgm:prSet presAssocID="{8EC08ED0-C095-4642-87D2-41C933A1212C}" presName="LevelTwoTextNode" presStyleLbl="node3" presStyleIdx="5" presStyleCnt="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36D3728-A86F-5845-A126-AF522B2FAB6C}" type="pres">
      <dgm:prSet presAssocID="{8EC08ED0-C095-4642-87D2-41C933A1212C}" presName="level3hierChild" presStyleCnt="0"/>
      <dgm:spPr/>
    </dgm:pt>
    <dgm:pt modelId="{0AE60012-E971-2040-96C9-942F43C6A580}" type="pres">
      <dgm:prSet presAssocID="{ECCEA518-FBC6-874A-81BF-1F214253A6C6}" presName="conn2-1" presStyleLbl="parChTrans1D2" presStyleIdx="2" presStyleCnt="3"/>
      <dgm:spPr/>
      <dgm:t>
        <a:bodyPr/>
        <a:lstStyle/>
        <a:p>
          <a:endParaRPr lang="en-US"/>
        </a:p>
      </dgm:t>
    </dgm:pt>
    <dgm:pt modelId="{7833306E-0EED-D444-BF82-1F5CB962B713}" type="pres">
      <dgm:prSet presAssocID="{ECCEA518-FBC6-874A-81BF-1F214253A6C6}" presName="connTx" presStyleLbl="parChTrans1D2" presStyleIdx="2" presStyleCnt="3"/>
      <dgm:spPr/>
      <dgm:t>
        <a:bodyPr/>
        <a:lstStyle/>
        <a:p>
          <a:endParaRPr lang="en-US"/>
        </a:p>
      </dgm:t>
    </dgm:pt>
    <dgm:pt modelId="{521293F1-1901-344C-99BD-AD4D05F9653B}" type="pres">
      <dgm:prSet presAssocID="{1DDB012B-0EC3-CF4A-BD0E-00E20C9C5F4A}" presName="root2" presStyleCnt="0"/>
      <dgm:spPr/>
    </dgm:pt>
    <dgm:pt modelId="{302E0FC5-3EAE-FF4E-96A7-7561C3B381ED}" type="pres">
      <dgm:prSet presAssocID="{1DDB012B-0EC3-CF4A-BD0E-00E20C9C5F4A}" presName="LevelTwoTextNode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4B04E1E-1F38-684E-872F-A5D97D502EEB}" type="pres">
      <dgm:prSet presAssocID="{1DDB012B-0EC3-CF4A-BD0E-00E20C9C5F4A}" presName="level3hierChild" presStyleCnt="0"/>
      <dgm:spPr/>
    </dgm:pt>
    <dgm:pt modelId="{9B4DDFED-BB6B-3F47-B98F-693A339B5E86}" type="pres">
      <dgm:prSet presAssocID="{9D1D5BE3-8A3D-0E43-A84A-4290131956D8}" presName="conn2-1" presStyleLbl="parChTrans1D3" presStyleIdx="6" presStyleCnt="7"/>
      <dgm:spPr/>
      <dgm:t>
        <a:bodyPr/>
        <a:lstStyle/>
        <a:p>
          <a:endParaRPr lang="en-US"/>
        </a:p>
      </dgm:t>
    </dgm:pt>
    <dgm:pt modelId="{D8BB3F47-A875-7F46-B1EA-B721B6A049A5}" type="pres">
      <dgm:prSet presAssocID="{9D1D5BE3-8A3D-0E43-A84A-4290131956D8}" presName="connTx" presStyleLbl="parChTrans1D3" presStyleIdx="6" presStyleCnt="7"/>
      <dgm:spPr/>
      <dgm:t>
        <a:bodyPr/>
        <a:lstStyle/>
        <a:p>
          <a:endParaRPr lang="en-US"/>
        </a:p>
      </dgm:t>
    </dgm:pt>
    <dgm:pt modelId="{D6915EDB-2047-DC4C-B1D1-4C523B91A08C}" type="pres">
      <dgm:prSet presAssocID="{75BC44B5-7705-CF4A-A7E0-798429BC5F39}" presName="root2" presStyleCnt="0"/>
      <dgm:spPr/>
    </dgm:pt>
    <dgm:pt modelId="{3ED6E3EA-9774-5F41-80B5-6A4BBBB1DD03}" type="pres">
      <dgm:prSet presAssocID="{75BC44B5-7705-CF4A-A7E0-798429BC5F39}" presName="LevelTwoTextNode" presStyleLbl="node3" presStyleIdx="6" presStyleCnt="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62AE570-0839-634E-89C9-D1B18A085712}" type="pres">
      <dgm:prSet presAssocID="{75BC44B5-7705-CF4A-A7E0-798429BC5F39}" presName="level3hierChild" presStyleCnt="0"/>
      <dgm:spPr/>
    </dgm:pt>
  </dgm:ptLst>
  <dgm:cxnLst>
    <dgm:cxn modelId="{D27E169C-E57C-DA49-912D-7CBCC1996219}" type="presOf" srcId="{4C9BAC12-7EA1-F74B-BFE4-8C344AACDD1C}" destId="{E81D6897-74F8-104E-BB26-0F13F99A5397}" srcOrd="0" destOrd="0" presId="urn:microsoft.com/office/officeart/2005/8/layout/hierarchy2"/>
    <dgm:cxn modelId="{8CC35A22-F46F-8440-88D8-C56549E8E242}" type="presOf" srcId="{47A4674F-999A-7F4D-A55B-1C9DEF79D5C9}" destId="{A331BE67-B243-A24B-A3FE-53DAA46D5807}" srcOrd="1" destOrd="0" presId="urn:microsoft.com/office/officeart/2005/8/layout/hierarchy2"/>
    <dgm:cxn modelId="{502E419F-5E84-E14C-AA9B-70B3FB2AB3F9}" type="presOf" srcId="{1B986862-6ACC-CF4A-93FA-C5DE57A4CD5D}" destId="{F44F9F11-2B43-8343-92E7-43CA9A676323}" srcOrd="0" destOrd="0" presId="urn:microsoft.com/office/officeart/2005/8/layout/hierarchy2"/>
    <dgm:cxn modelId="{9E3BFC3B-FA2A-5648-A572-8CC397434C60}" type="presOf" srcId="{75BC44B5-7705-CF4A-A7E0-798429BC5F39}" destId="{3ED6E3EA-9774-5F41-80B5-6A4BBBB1DD03}" srcOrd="0" destOrd="0" presId="urn:microsoft.com/office/officeart/2005/8/layout/hierarchy2"/>
    <dgm:cxn modelId="{B63AE929-6FAE-9143-BEA3-964BB521C5FF}" type="presOf" srcId="{1DDB012B-0EC3-CF4A-BD0E-00E20C9C5F4A}" destId="{302E0FC5-3EAE-FF4E-96A7-7561C3B381ED}" srcOrd="0" destOrd="0" presId="urn:microsoft.com/office/officeart/2005/8/layout/hierarchy2"/>
    <dgm:cxn modelId="{57380F05-F31B-864E-B741-A3F00282AB09}" srcId="{F415B893-57AD-E046-A054-35EE7E5C17DA}" destId="{AA31ACCD-3DD4-704D-9E9C-7AD843FBFA3A}" srcOrd="1" destOrd="0" parTransId="{041A0B1A-5E8B-EF47-A2F1-4C08FE96C2CF}" sibTransId="{19A0C9C7-8911-C74F-B537-77F6F20C0F18}"/>
    <dgm:cxn modelId="{555F2179-13AA-1541-8474-D00B19F0DAFC}" type="presOf" srcId="{47A4674F-999A-7F4D-A55B-1C9DEF79D5C9}" destId="{377095C3-F66E-404D-8362-990B3618B679}" srcOrd="0" destOrd="0" presId="urn:microsoft.com/office/officeart/2005/8/layout/hierarchy2"/>
    <dgm:cxn modelId="{1D08E1CB-57E6-ED46-8BA8-0F0766E119F8}" type="presOf" srcId="{33F1487F-30F9-CA48-8E42-2B252B26411C}" destId="{D6B457D0-63E6-E543-B5BB-41919D1AB049}" srcOrd="0" destOrd="0" presId="urn:microsoft.com/office/officeart/2005/8/layout/hierarchy2"/>
    <dgm:cxn modelId="{A1A2646E-88B8-A545-B5D5-F95E50A0E010}" type="presOf" srcId="{ECCEA518-FBC6-874A-81BF-1F214253A6C6}" destId="{7833306E-0EED-D444-BF82-1F5CB962B713}" srcOrd="1" destOrd="0" presId="urn:microsoft.com/office/officeart/2005/8/layout/hierarchy2"/>
    <dgm:cxn modelId="{F3F1D6D2-465B-CD4F-8963-A4F709F615D5}" type="presOf" srcId="{A71250B4-1DB5-B940-8183-12EF6F6A50AA}" destId="{11006B5B-4252-5248-A804-D73EA7AAD3C7}" srcOrd="1" destOrd="0" presId="urn:microsoft.com/office/officeart/2005/8/layout/hierarchy2"/>
    <dgm:cxn modelId="{4FF3FEFD-B672-9A4C-8F3E-E143AE6DC59A}" type="presOf" srcId="{98D78780-69DE-1844-A3D9-7501A8CA22FC}" destId="{30D7F2C4-490D-544F-A8B9-098BF192D0B7}" srcOrd="0" destOrd="0" presId="urn:microsoft.com/office/officeart/2005/8/layout/hierarchy2"/>
    <dgm:cxn modelId="{8CA5B5FB-F6A2-CF4D-8EFF-F6D13DC2DBA5}" srcId="{33F1487F-30F9-CA48-8E42-2B252B26411C}" destId="{0068F6EA-D9E7-8849-A07C-ECE62EBC98FA}" srcOrd="0" destOrd="0" parTransId="{D41E5BA6-07EF-4C49-A9B5-DBF860F96944}" sibTransId="{036B1A5E-156D-9543-BA6F-7A806B63C9BC}"/>
    <dgm:cxn modelId="{1BC7060F-E2C9-D242-BD42-A2EC142F1B4B}" srcId="{4C9BAC12-7EA1-F74B-BFE4-8C344AACDD1C}" destId="{1B986862-6ACC-CF4A-93FA-C5DE57A4CD5D}" srcOrd="1" destOrd="0" parTransId="{98D78780-69DE-1844-A3D9-7501A8CA22FC}" sibTransId="{519C9ED0-F135-5F41-9042-1FCCC9DEDC9C}"/>
    <dgm:cxn modelId="{F9EE6E50-77CC-A04E-B9BE-E90D87D9F472}" type="presOf" srcId="{710FC85B-B02F-334D-949D-F4C53AE1D2E0}" destId="{4B855456-F0DB-AA47-A4B4-C8030E97E7AA}" srcOrd="0" destOrd="0" presId="urn:microsoft.com/office/officeart/2005/8/layout/hierarchy2"/>
    <dgm:cxn modelId="{BFA778B4-F951-834B-B910-47FCE6739E74}" type="presOf" srcId="{98D78780-69DE-1844-A3D9-7501A8CA22FC}" destId="{607E962F-9643-C245-98AE-FD320C0EBE76}" srcOrd="1" destOrd="0" presId="urn:microsoft.com/office/officeart/2005/8/layout/hierarchy2"/>
    <dgm:cxn modelId="{ECD634C1-57AC-1542-81AB-E40AA55322FD}" type="presOf" srcId="{AA31ACCD-3DD4-704D-9E9C-7AD843FBFA3A}" destId="{8625D8D4-C721-114B-BA1C-E9D7CD9E713A}" srcOrd="0" destOrd="0" presId="urn:microsoft.com/office/officeart/2005/8/layout/hierarchy2"/>
    <dgm:cxn modelId="{11DB8846-4F63-EC4D-BB89-E39E972B26B1}" type="presOf" srcId="{D2E462B0-E96E-054A-BA7F-580A44DE6ADE}" destId="{12F35C4D-9AF1-024D-905C-7CB395514E34}" srcOrd="0" destOrd="0" presId="urn:microsoft.com/office/officeart/2005/8/layout/hierarchy2"/>
    <dgm:cxn modelId="{63874350-5EF2-4447-B0B4-6D304B425349}" type="presOf" srcId="{907EED47-A957-A643-B3BC-032DBD8ECC4F}" destId="{BBE0921A-4720-6342-98E2-2C2C6EC65BEF}" srcOrd="0" destOrd="0" presId="urn:microsoft.com/office/officeart/2005/8/layout/hierarchy2"/>
    <dgm:cxn modelId="{ACC5F2E4-1798-BF43-9DD2-83BE65ABB8EA}" srcId="{F415B893-57AD-E046-A054-35EE7E5C17DA}" destId="{701B7361-7139-CB47-864E-0D578EF80B12}" srcOrd="0" destOrd="0" parTransId="{710FC85B-B02F-334D-949D-F4C53AE1D2E0}" sibTransId="{52DEE2F2-1C9A-464C-9A8C-46BAC1B75CBF}"/>
    <dgm:cxn modelId="{9A956B0A-7876-0C41-937A-2F92D0055D8D}" type="presOf" srcId="{D2E462B0-E96E-054A-BA7F-580A44DE6ADE}" destId="{863C6DFD-E71B-BA49-A864-C8432C46F103}" srcOrd="1" destOrd="0" presId="urn:microsoft.com/office/officeart/2005/8/layout/hierarchy2"/>
    <dgm:cxn modelId="{83E69D22-340A-7745-AEEE-0AD0B8585829}" type="presOf" srcId="{E8CBA255-0945-D248-85E4-D74E6CE66A7E}" destId="{51C528F4-6590-0B4A-A54A-0835F1888B43}" srcOrd="1" destOrd="0" presId="urn:microsoft.com/office/officeart/2005/8/layout/hierarchy2"/>
    <dgm:cxn modelId="{B010A91B-2126-7844-B086-F75AF52378BE}" type="presOf" srcId="{701B7361-7139-CB47-864E-0D578EF80B12}" destId="{66764F56-BC03-8D4B-A249-E5EDB4541AD4}" srcOrd="0" destOrd="0" presId="urn:microsoft.com/office/officeart/2005/8/layout/hierarchy2"/>
    <dgm:cxn modelId="{42374065-A9AE-774F-939C-E5C5C4A04877}" type="presOf" srcId="{9D1D5BE3-8A3D-0E43-A84A-4290131956D8}" destId="{9B4DDFED-BB6B-3F47-B98F-693A339B5E86}" srcOrd="0" destOrd="0" presId="urn:microsoft.com/office/officeart/2005/8/layout/hierarchy2"/>
    <dgm:cxn modelId="{A288B1E5-B63F-3C43-BE40-46A25FE94FE6}" srcId="{4C9BAC12-7EA1-F74B-BFE4-8C344AACDD1C}" destId="{C33C9A59-B1F9-ED4B-A313-7F20B4D1E173}" srcOrd="2" destOrd="0" parTransId="{6EAC6D5E-5E57-3F46-B1BE-76E7CDCAE80F}" sibTransId="{6B211381-B28A-8546-8B9D-2FCE2431E01D}"/>
    <dgm:cxn modelId="{8BAFE0C5-F163-DE4C-AA67-1D4C83A967C6}" type="presOf" srcId="{041A0B1A-5E8B-EF47-A2F1-4C08FE96C2CF}" destId="{4E64CC7F-FE8F-BF44-9BC2-ACCEA008CD2E}" srcOrd="1" destOrd="0" presId="urn:microsoft.com/office/officeart/2005/8/layout/hierarchy2"/>
    <dgm:cxn modelId="{E5471B50-488B-4A42-B661-3F44113C4AF7}" type="presOf" srcId="{45B4C6FB-B32B-4045-B897-CC65E287E10F}" destId="{6EB15561-2B2C-114B-8083-F53B664A75BC}" srcOrd="0" destOrd="0" presId="urn:microsoft.com/office/officeart/2005/8/layout/hierarchy2"/>
    <dgm:cxn modelId="{C277E34B-AD73-2F47-A6CC-A1CD4E589812}" srcId="{0068F6EA-D9E7-8849-A07C-ECE62EBC98FA}" destId="{F415B893-57AD-E046-A054-35EE7E5C17DA}" srcOrd="1" destOrd="0" parTransId="{2496CE54-2091-DA44-82D3-7425C29D5782}" sibTransId="{79355320-8BEA-244A-9415-7D9FA593E436}"/>
    <dgm:cxn modelId="{E603D0B3-2D63-0440-B855-F2AFB2B67D28}" type="presOf" srcId="{F415B893-57AD-E046-A054-35EE7E5C17DA}" destId="{FAB3633E-4908-0745-A6D0-2350DC18B916}" srcOrd="0" destOrd="0" presId="urn:microsoft.com/office/officeart/2005/8/layout/hierarchy2"/>
    <dgm:cxn modelId="{8D892B8B-42B6-0645-BE70-A019489F6D14}" type="presOf" srcId="{6EAC6D5E-5E57-3F46-B1BE-76E7CDCAE80F}" destId="{7CBA9973-1F4F-254E-B00E-44447C036047}" srcOrd="1" destOrd="0" presId="urn:microsoft.com/office/officeart/2005/8/layout/hierarchy2"/>
    <dgm:cxn modelId="{77FF2CBF-5952-BB4D-A47F-60CA3C314862}" type="presOf" srcId="{A71250B4-1DB5-B940-8183-12EF6F6A50AA}" destId="{75DF0864-8FCD-474F-A98B-246628C24555}" srcOrd="0" destOrd="0" presId="urn:microsoft.com/office/officeart/2005/8/layout/hierarchy2"/>
    <dgm:cxn modelId="{E5DDEF18-2381-4C49-98D6-FD906AB180F2}" srcId="{4C9BAC12-7EA1-F74B-BFE4-8C344AACDD1C}" destId="{907EED47-A957-A643-B3BC-032DBD8ECC4F}" srcOrd="0" destOrd="0" parTransId="{47A4674F-999A-7F4D-A55B-1C9DEF79D5C9}" sibTransId="{4C66B107-2884-844B-A16F-09FFCB4F7F5D}"/>
    <dgm:cxn modelId="{E86C5C6E-FAF8-4E40-B37C-4CE6C9009F12}" type="presOf" srcId="{E8CBA255-0945-D248-85E4-D74E6CE66A7E}" destId="{32EDC765-8EAE-6A4D-8208-7B160C47EEE6}" srcOrd="0" destOrd="0" presId="urn:microsoft.com/office/officeart/2005/8/layout/hierarchy2"/>
    <dgm:cxn modelId="{82C2144E-D1A3-F341-88B3-3859B7BB2BB2}" type="presOf" srcId="{9D1D5BE3-8A3D-0E43-A84A-4290131956D8}" destId="{D8BB3F47-A875-7F46-B1EA-B721B6A049A5}" srcOrd="1" destOrd="0" presId="urn:microsoft.com/office/officeart/2005/8/layout/hierarchy2"/>
    <dgm:cxn modelId="{933DAB64-11EE-664A-A6D5-7F1F97A106FB}" type="presOf" srcId="{2496CE54-2091-DA44-82D3-7425C29D5782}" destId="{1EC3626B-BB2F-D84A-BB70-8FB8F716C4B7}" srcOrd="0" destOrd="0" presId="urn:microsoft.com/office/officeart/2005/8/layout/hierarchy2"/>
    <dgm:cxn modelId="{AA076A59-CA8E-B443-9023-13EC36A54CAC}" type="presOf" srcId="{6EAC6D5E-5E57-3F46-B1BE-76E7CDCAE80F}" destId="{2DEE3676-3DD3-3943-9351-8AD14AD5AA9B}" srcOrd="0" destOrd="0" presId="urn:microsoft.com/office/officeart/2005/8/layout/hierarchy2"/>
    <dgm:cxn modelId="{03D01FCD-6405-2241-B501-2BAF2E50EA05}" srcId="{F415B893-57AD-E046-A054-35EE7E5C17DA}" destId="{8EC08ED0-C095-4642-87D2-41C933A1212C}" srcOrd="2" destOrd="0" parTransId="{A71250B4-1DB5-B940-8183-12EF6F6A50AA}" sibTransId="{D21D4DED-35DE-1A4D-BA65-E1F844B3BD9B}"/>
    <dgm:cxn modelId="{D64332EE-3712-B047-9987-8EC51F176FCE}" srcId="{1DDB012B-0EC3-CF4A-BD0E-00E20C9C5F4A}" destId="{75BC44B5-7705-CF4A-A7E0-798429BC5F39}" srcOrd="0" destOrd="0" parTransId="{9D1D5BE3-8A3D-0E43-A84A-4290131956D8}" sibTransId="{F2A472BF-0639-2E4F-B3F6-B977E24E0C65}"/>
    <dgm:cxn modelId="{AFE221EB-AA46-7345-8B21-869CAC0DC1B2}" type="presOf" srcId="{041A0B1A-5E8B-EF47-A2F1-4C08FE96C2CF}" destId="{CCEE34B3-91F4-6146-BB4E-1BB5471D63F3}" srcOrd="0" destOrd="0" presId="urn:microsoft.com/office/officeart/2005/8/layout/hierarchy2"/>
    <dgm:cxn modelId="{C2F05B5F-9522-2B4F-8B36-AD8A1B33C5E0}" srcId="{0068F6EA-D9E7-8849-A07C-ECE62EBC98FA}" destId="{4C9BAC12-7EA1-F74B-BFE4-8C344AACDD1C}" srcOrd="0" destOrd="0" parTransId="{E8CBA255-0945-D248-85E4-D74E6CE66A7E}" sibTransId="{DEDBC6B5-149B-8D48-8BE8-FF59C1BC2F36}"/>
    <dgm:cxn modelId="{21008000-1C1B-C440-9E5B-87DB4A765DA8}" type="presOf" srcId="{0068F6EA-D9E7-8849-A07C-ECE62EBC98FA}" destId="{C8DC674B-BD2E-4A4C-9774-225C027D0A2D}" srcOrd="0" destOrd="0" presId="urn:microsoft.com/office/officeart/2005/8/layout/hierarchy2"/>
    <dgm:cxn modelId="{A883103E-C636-1946-AD82-83A674FB530D}" srcId="{907EED47-A957-A643-B3BC-032DBD8ECC4F}" destId="{45B4C6FB-B32B-4045-B897-CC65E287E10F}" srcOrd="0" destOrd="0" parTransId="{D2E462B0-E96E-054A-BA7F-580A44DE6ADE}" sibTransId="{506E1548-CF1D-6A4E-B980-FB7D2B58C11F}"/>
    <dgm:cxn modelId="{7CCEF95B-62BE-3148-B966-D75B7575C8D1}" srcId="{0068F6EA-D9E7-8849-A07C-ECE62EBC98FA}" destId="{1DDB012B-0EC3-CF4A-BD0E-00E20C9C5F4A}" srcOrd="2" destOrd="0" parTransId="{ECCEA518-FBC6-874A-81BF-1F214253A6C6}" sibTransId="{2A40C7BD-150A-CC45-A97F-9337DB948CFC}"/>
    <dgm:cxn modelId="{EBD587D6-80A4-E845-B11E-89CCCD9E21DE}" type="presOf" srcId="{ECCEA518-FBC6-874A-81BF-1F214253A6C6}" destId="{0AE60012-E971-2040-96C9-942F43C6A580}" srcOrd="0" destOrd="0" presId="urn:microsoft.com/office/officeart/2005/8/layout/hierarchy2"/>
    <dgm:cxn modelId="{A9622B6D-E393-1143-90ED-53E9B129FE7C}" type="presOf" srcId="{C33C9A59-B1F9-ED4B-A313-7F20B4D1E173}" destId="{B9F3DEE1-E14E-0D4F-B8C2-C4EE935E46AE}" srcOrd="0" destOrd="0" presId="urn:microsoft.com/office/officeart/2005/8/layout/hierarchy2"/>
    <dgm:cxn modelId="{D695B67A-F2FC-8149-9F6A-9D413B335BB0}" type="presOf" srcId="{710FC85B-B02F-334D-949D-F4C53AE1D2E0}" destId="{B99515E5-1CFE-FB4D-B83B-F601C720C5CA}" srcOrd="1" destOrd="0" presId="urn:microsoft.com/office/officeart/2005/8/layout/hierarchy2"/>
    <dgm:cxn modelId="{D9DE0D1C-AB66-6B4E-BEB7-8FDAB5ED6B44}" type="presOf" srcId="{8EC08ED0-C095-4642-87D2-41C933A1212C}" destId="{953F2696-B1D8-524A-A742-B16201510455}" srcOrd="0" destOrd="0" presId="urn:microsoft.com/office/officeart/2005/8/layout/hierarchy2"/>
    <dgm:cxn modelId="{B2A66E6C-10DC-3844-801B-EFE87BBBFCF8}" type="presOf" srcId="{2496CE54-2091-DA44-82D3-7425C29D5782}" destId="{23E18E4B-D91C-AD40-9128-A7D90A0AA4D9}" srcOrd="1" destOrd="0" presId="urn:microsoft.com/office/officeart/2005/8/layout/hierarchy2"/>
    <dgm:cxn modelId="{0D3DD458-36A4-1D46-9E2B-93B7699BF1CE}" type="presParOf" srcId="{D6B457D0-63E6-E543-B5BB-41919D1AB049}" destId="{17A687A0-421B-3045-9AE0-395AA80FA4A7}" srcOrd="0" destOrd="0" presId="urn:microsoft.com/office/officeart/2005/8/layout/hierarchy2"/>
    <dgm:cxn modelId="{B5FF6B8E-66AD-5B40-B298-857B81037EAC}" type="presParOf" srcId="{17A687A0-421B-3045-9AE0-395AA80FA4A7}" destId="{C8DC674B-BD2E-4A4C-9774-225C027D0A2D}" srcOrd="0" destOrd="0" presId="urn:microsoft.com/office/officeart/2005/8/layout/hierarchy2"/>
    <dgm:cxn modelId="{8B1A40EA-CE51-9347-B5AC-2E6ED05B624B}" type="presParOf" srcId="{17A687A0-421B-3045-9AE0-395AA80FA4A7}" destId="{B9772E61-177F-914E-B237-D36EA3C6A5DB}" srcOrd="1" destOrd="0" presId="urn:microsoft.com/office/officeart/2005/8/layout/hierarchy2"/>
    <dgm:cxn modelId="{AE440419-44D7-0F48-A813-CB6A2851BF0E}" type="presParOf" srcId="{B9772E61-177F-914E-B237-D36EA3C6A5DB}" destId="{32EDC765-8EAE-6A4D-8208-7B160C47EEE6}" srcOrd="0" destOrd="0" presId="urn:microsoft.com/office/officeart/2005/8/layout/hierarchy2"/>
    <dgm:cxn modelId="{108E198A-F8B5-3549-8549-5E27CBB94035}" type="presParOf" srcId="{32EDC765-8EAE-6A4D-8208-7B160C47EEE6}" destId="{51C528F4-6590-0B4A-A54A-0835F1888B43}" srcOrd="0" destOrd="0" presId="urn:microsoft.com/office/officeart/2005/8/layout/hierarchy2"/>
    <dgm:cxn modelId="{1093B371-7792-C743-92BA-C9E4DF796F0B}" type="presParOf" srcId="{B9772E61-177F-914E-B237-D36EA3C6A5DB}" destId="{66ACCA9E-A6B5-0F44-A354-BC0956ABA28C}" srcOrd="1" destOrd="0" presId="urn:microsoft.com/office/officeart/2005/8/layout/hierarchy2"/>
    <dgm:cxn modelId="{DF6C5630-54C0-5D4A-8DD1-7BC9B15588B9}" type="presParOf" srcId="{66ACCA9E-A6B5-0F44-A354-BC0956ABA28C}" destId="{E81D6897-74F8-104E-BB26-0F13F99A5397}" srcOrd="0" destOrd="0" presId="urn:microsoft.com/office/officeart/2005/8/layout/hierarchy2"/>
    <dgm:cxn modelId="{FC64A0FA-A9B9-8C4A-9B26-A5E5FDFBF255}" type="presParOf" srcId="{66ACCA9E-A6B5-0F44-A354-BC0956ABA28C}" destId="{0AB5C5C0-4EA5-354F-AAC5-06938338FCBE}" srcOrd="1" destOrd="0" presId="urn:microsoft.com/office/officeart/2005/8/layout/hierarchy2"/>
    <dgm:cxn modelId="{30DFCFDB-76F6-B546-BCA7-A150D343FB96}" type="presParOf" srcId="{0AB5C5C0-4EA5-354F-AAC5-06938338FCBE}" destId="{377095C3-F66E-404D-8362-990B3618B679}" srcOrd="0" destOrd="0" presId="urn:microsoft.com/office/officeart/2005/8/layout/hierarchy2"/>
    <dgm:cxn modelId="{BC8AA27A-1544-6543-A7A3-EC12DE6DDF91}" type="presParOf" srcId="{377095C3-F66E-404D-8362-990B3618B679}" destId="{A331BE67-B243-A24B-A3FE-53DAA46D5807}" srcOrd="0" destOrd="0" presId="urn:microsoft.com/office/officeart/2005/8/layout/hierarchy2"/>
    <dgm:cxn modelId="{2E7C7B0C-2A1E-1646-91BF-81294B45631E}" type="presParOf" srcId="{0AB5C5C0-4EA5-354F-AAC5-06938338FCBE}" destId="{13E8C6AF-20C9-CD43-B99B-2E2D62AB6AF8}" srcOrd="1" destOrd="0" presId="urn:microsoft.com/office/officeart/2005/8/layout/hierarchy2"/>
    <dgm:cxn modelId="{A3467BF8-356F-6B49-87A1-4AC540345C20}" type="presParOf" srcId="{13E8C6AF-20C9-CD43-B99B-2E2D62AB6AF8}" destId="{BBE0921A-4720-6342-98E2-2C2C6EC65BEF}" srcOrd="0" destOrd="0" presId="urn:microsoft.com/office/officeart/2005/8/layout/hierarchy2"/>
    <dgm:cxn modelId="{B2BC08C3-E5B6-974B-9AEB-534D59B40FA8}" type="presParOf" srcId="{13E8C6AF-20C9-CD43-B99B-2E2D62AB6AF8}" destId="{DC1D089A-304E-4A4F-A5A3-D2E146C9AF1A}" srcOrd="1" destOrd="0" presId="urn:microsoft.com/office/officeart/2005/8/layout/hierarchy2"/>
    <dgm:cxn modelId="{E6DC04CD-867E-4540-B6F7-537D199A0D5F}" type="presParOf" srcId="{DC1D089A-304E-4A4F-A5A3-D2E146C9AF1A}" destId="{12F35C4D-9AF1-024D-905C-7CB395514E34}" srcOrd="0" destOrd="0" presId="urn:microsoft.com/office/officeart/2005/8/layout/hierarchy2"/>
    <dgm:cxn modelId="{876E4395-4DDF-6344-9920-9B80F5ACB761}" type="presParOf" srcId="{12F35C4D-9AF1-024D-905C-7CB395514E34}" destId="{863C6DFD-E71B-BA49-A864-C8432C46F103}" srcOrd="0" destOrd="0" presId="urn:microsoft.com/office/officeart/2005/8/layout/hierarchy2"/>
    <dgm:cxn modelId="{9750DE01-B1B0-E543-928D-5883747FF243}" type="presParOf" srcId="{DC1D089A-304E-4A4F-A5A3-D2E146C9AF1A}" destId="{FA37659B-2667-9845-8522-2876052E6ED2}" srcOrd="1" destOrd="0" presId="urn:microsoft.com/office/officeart/2005/8/layout/hierarchy2"/>
    <dgm:cxn modelId="{FD640EC7-731E-084D-9AA6-0A68C5894AAC}" type="presParOf" srcId="{FA37659B-2667-9845-8522-2876052E6ED2}" destId="{6EB15561-2B2C-114B-8083-F53B664A75BC}" srcOrd="0" destOrd="0" presId="urn:microsoft.com/office/officeart/2005/8/layout/hierarchy2"/>
    <dgm:cxn modelId="{CB256AFC-688C-7F40-A4F7-F0A4847A2036}" type="presParOf" srcId="{FA37659B-2667-9845-8522-2876052E6ED2}" destId="{5BD5DD4F-E8E8-6947-B4B7-D09BC97CB334}" srcOrd="1" destOrd="0" presId="urn:microsoft.com/office/officeart/2005/8/layout/hierarchy2"/>
    <dgm:cxn modelId="{7BAD697A-1A7D-C443-B3CB-E2D9039DD975}" type="presParOf" srcId="{0AB5C5C0-4EA5-354F-AAC5-06938338FCBE}" destId="{30D7F2C4-490D-544F-A8B9-098BF192D0B7}" srcOrd="2" destOrd="0" presId="urn:microsoft.com/office/officeart/2005/8/layout/hierarchy2"/>
    <dgm:cxn modelId="{2ACE4D6E-F6D0-4A49-BC76-BDB2B8FAC2BE}" type="presParOf" srcId="{30D7F2C4-490D-544F-A8B9-098BF192D0B7}" destId="{607E962F-9643-C245-98AE-FD320C0EBE76}" srcOrd="0" destOrd="0" presId="urn:microsoft.com/office/officeart/2005/8/layout/hierarchy2"/>
    <dgm:cxn modelId="{1E78B6CA-C737-7149-88AD-46DD026FAC61}" type="presParOf" srcId="{0AB5C5C0-4EA5-354F-AAC5-06938338FCBE}" destId="{8B35FA53-CA76-FB44-94CD-850E7F3C8CB9}" srcOrd="3" destOrd="0" presId="urn:microsoft.com/office/officeart/2005/8/layout/hierarchy2"/>
    <dgm:cxn modelId="{C1EA4FA4-0535-8B40-A5EF-DA80839652EA}" type="presParOf" srcId="{8B35FA53-CA76-FB44-94CD-850E7F3C8CB9}" destId="{F44F9F11-2B43-8343-92E7-43CA9A676323}" srcOrd="0" destOrd="0" presId="urn:microsoft.com/office/officeart/2005/8/layout/hierarchy2"/>
    <dgm:cxn modelId="{443B2F75-2076-774D-9196-9F6F28268624}" type="presParOf" srcId="{8B35FA53-CA76-FB44-94CD-850E7F3C8CB9}" destId="{C283E7BD-66CE-2148-862B-B0955F6B67D0}" srcOrd="1" destOrd="0" presId="urn:microsoft.com/office/officeart/2005/8/layout/hierarchy2"/>
    <dgm:cxn modelId="{1499736E-E4F1-C74E-8E7D-754C8DFB0A51}" type="presParOf" srcId="{0AB5C5C0-4EA5-354F-AAC5-06938338FCBE}" destId="{2DEE3676-3DD3-3943-9351-8AD14AD5AA9B}" srcOrd="4" destOrd="0" presId="urn:microsoft.com/office/officeart/2005/8/layout/hierarchy2"/>
    <dgm:cxn modelId="{9C60E827-2152-1345-9E43-186B98CC083E}" type="presParOf" srcId="{2DEE3676-3DD3-3943-9351-8AD14AD5AA9B}" destId="{7CBA9973-1F4F-254E-B00E-44447C036047}" srcOrd="0" destOrd="0" presId="urn:microsoft.com/office/officeart/2005/8/layout/hierarchy2"/>
    <dgm:cxn modelId="{DFA06E98-1255-9E4C-88EA-A0DDAC570015}" type="presParOf" srcId="{0AB5C5C0-4EA5-354F-AAC5-06938338FCBE}" destId="{B1D38F92-4374-974C-9706-52258E0CB328}" srcOrd="5" destOrd="0" presId="urn:microsoft.com/office/officeart/2005/8/layout/hierarchy2"/>
    <dgm:cxn modelId="{245D857E-A394-D845-BC5C-10275A7987C6}" type="presParOf" srcId="{B1D38F92-4374-974C-9706-52258E0CB328}" destId="{B9F3DEE1-E14E-0D4F-B8C2-C4EE935E46AE}" srcOrd="0" destOrd="0" presId="urn:microsoft.com/office/officeart/2005/8/layout/hierarchy2"/>
    <dgm:cxn modelId="{F19BE2C7-4F31-D047-B6EB-ECFB215DBE05}" type="presParOf" srcId="{B1D38F92-4374-974C-9706-52258E0CB328}" destId="{51480F42-1390-4640-8FB5-A4C00FE4591F}" srcOrd="1" destOrd="0" presId="urn:microsoft.com/office/officeart/2005/8/layout/hierarchy2"/>
    <dgm:cxn modelId="{C3420F16-44D3-7249-A6E3-7FC512C06B60}" type="presParOf" srcId="{B9772E61-177F-914E-B237-D36EA3C6A5DB}" destId="{1EC3626B-BB2F-D84A-BB70-8FB8F716C4B7}" srcOrd="2" destOrd="0" presId="urn:microsoft.com/office/officeart/2005/8/layout/hierarchy2"/>
    <dgm:cxn modelId="{00BFD2D9-D230-1E4F-9C9D-06ED8FB00050}" type="presParOf" srcId="{1EC3626B-BB2F-D84A-BB70-8FB8F716C4B7}" destId="{23E18E4B-D91C-AD40-9128-A7D90A0AA4D9}" srcOrd="0" destOrd="0" presId="urn:microsoft.com/office/officeart/2005/8/layout/hierarchy2"/>
    <dgm:cxn modelId="{7631A30C-90EF-2A41-8D88-A2A2F6175A02}" type="presParOf" srcId="{B9772E61-177F-914E-B237-D36EA3C6A5DB}" destId="{4F4D818D-E4AE-444B-92F9-127D615735F0}" srcOrd="3" destOrd="0" presId="urn:microsoft.com/office/officeart/2005/8/layout/hierarchy2"/>
    <dgm:cxn modelId="{6B6A8A39-E572-A247-8357-4CB2F53C4A63}" type="presParOf" srcId="{4F4D818D-E4AE-444B-92F9-127D615735F0}" destId="{FAB3633E-4908-0745-A6D0-2350DC18B916}" srcOrd="0" destOrd="0" presId="urn:microsoft.com/office/officeart/2005/8/layout/hierarchy2"/>
    <dgm:cxn modelId="{A696B7BF-2E53-0648-AE26-BE914BD8F79F}" type="presParOf" srcId="{4F4D818D-E4AE-444B-92F9-127D615735F0}" destId="{FE208917-24AE-2642-AE0D-11046FBCA31F}" srcOrd="1" destOrd="0" presId="urn:microsoft.com/office/officeart/2005/8/layout/hierarchy2"/>
    <dgm:cxn modelId="{7F8B164D-EDCB-914D-8844-D8F5CD5A2A8D}" type="presParOf" srcId="{FE208917-24AE-2642-AE0D-11046FBCA31F}" destId="{4B855456-F0DB-AA47-A4B4-C8030E97E7AA}" srcOrd="0" destOrd="0" presId="urn:microsoft.com/office/officeart/2005/8/layout/hierarchy2"/>
    <dgm:cxn modelId="{D06FA1F7-42AA-114C-8DF2-144F982AEE92}" type="presParOf" srcId="{4B855456-F0DB-AA47-A4B4-C8030E97E7AA}" destId="{B99515E5-1CFE-FB4D-B83B-F601C720C5CA}" srcOrd="0" destOrd="0" presId="urn:microsoft.com/office/officeart/2005/8/layout/hierarchy2"/>
    <dgm:cxn modelId="{EE333ED6-1028-F940-B011-245A8218F20E}" type="presParOf" srcId="{FE208917-24AE-2642-AE0D-11046FBCA31F}" destId="{2170C040-04B2-D241-AFBD-3837CBCAE688}" srcOrd="1" destOrd="0" presId="urn:microsoft.com/office/officeart/2005/8/layout/hierarchy2"/>
    <dgm:cxn modelId="{283F35A1-F08B-5E4B-A4DF-EBE790603995}" type="presParOf" srcId="{2170C040-04B2-D241-AFBD-3837CBCAE688}" destId="{66764F56-BC03-8D4B-A249-E5EDB4541AD4}" srcOrd="0" destOrd="0" presId="urn:microsoft.com/office/officeart/2005/8/layout/hierarchy2"/>
    <dgm:cxn modelId="{37BEC56E-B6F1-7E4D-A371-CDC9AACD1556}" type="presParOf" srcId="{2170C040-04B2-D241-AFBD-3837CBCAE688}" destId="{D2E8BA78-7F6E-7241-BFFE-8D437DB1EC33}" srcOrd="1" destOrd="0" presId="urn:microsoft.com/office/officeart/2005/8/layout/hierarchy2"/>
    <dgm:cxn modelId="{AF8EE805-3B53-5B45-8A35-9C4E23E51EAD}" type="presParOf" srcId="{FE208917-24AE-2642-AE0D-11046FBCA31F}" destId="{CCEE34B3-91F4-6146-BB4E-1BB5471D63F3}" srcOrd="2" destOrd="0" presId="urn:microsoft.com/office/officeart/2005/8/layout/hierarchy2"/>
    <dgm:cxn modelId="{23A0582F-8716-3640-9D17-9A7C24F1D7B6}" type="presParOf" srcId="{CCEE34B3-91F4-6146-BB4E-1BB5471D63F3}" destId="{4E64CC7F-FE8F-BF44-9BC2-ACCEA008CD2E}" srcOrd="0" destOrd="0" presId="urn:microsoft.com/office/officeart/2005/8/layout/hierarchy2"/>
    <dgm:cxn modelId="{F5AD138B-3703-E34F-AB60-A8792241F9EC}" type="presParOf" srcId="{FE208917-24AE-2642-AE0D-11046FBCA31F}" destId="{BCAB561E-806A-564D-A877-F1D63A00D0F3}" srcOrd="3" destOrd="0" presId="urn:microsoft.com/office/officeart/2005/8/layout/hierarchy2"/>
    <dgm:cxn modelId="{DB836D7D-0152-2B41-A0C6-6CA5E70E5122}" type="presParOf" srcId="{BCAB561E-806A-564D-A877-F1D63A00D0F3}" destId="{8625D8D4-C721-114B-BA1C-E9D7CD9E713A}" srcOrd="0" destOrd="0" presId="urn:microsoft.com/office/officeart/2005/8/layout/hierarchy2"/>
    <dgm:cxn modelId="{76925A8B-533A-634D-A9F6-94E4C117455E}" type="presParOf" srcId="{BCAB561E-806A-564D-A877-F1D63A00D0F3}" destId="{ACB54811-D929-9445-B3D9-90E67718E907}" srcOrd="1" destOrd="0" presId="urn:microsoft.com/office/officeart/2005/8/layout/hierarchy2"/>
    <dgm:cxn modelId="{BC4D455D-BD61-FC47-9723-9D992C715BD5}" type="presParOf" srcId="{FE208917-24AE-2642-AE0D-11046FBCA31F}" destId="{75DF0864-8FCD-474F-A98B-246628C24555}" srcOrd="4" destOrd="0" presId="urn:microsoft.com/office/officeart/2005/8/layout/hierarchy2"/>
    <dgm:cxn modelId="{DBD3692A-CB0C-1647-9CAD-126B51D58E72}" type="presParOf" srcId="{75DF0864-8FCD-474F-A98B-246628C24555}" destId="{11006B5B-4252-5248-A804-D73EA7AAD3C7}" srcOrd="0" destOrd="0" presId="urn:microsoft.com/office/officeart/2005/8/layout/hierarchy2"/>
    <dgm:cxn modelId="{31B65EC5-D0EC-F54E-A394-DAA81834DC0E}" type="presParOf" srcId="{FE208917-24AE-2642-AE0D-11046FBCA31F}" destId="{1026CA5F-F196-A94E-BBED-8107EEBFA6CD}" srcOrd="5" destOrd="0" presId="urn:microsoft.com/office/officeart/2005/8/layout/hierarchy2"/>
    <dgm:cxn modelId="{5F17A13A-E3F8-664E-8FD2-7F5E00C3CAB1}" type="presParOf" srcId="{1026CA5F-F196-A94E-BBED-8107EEBFA6CD}" destId="{953F2696-B1D8-524A-A742-B16201510455}" srcOrd="0" destOrd="0" presId="urn:microsoft.com/office/officeart/2005/8/layout/hierarchy2"/>
    <dgm:cxn modelId="{DDA96F91-1834-8348-94F3-840B17F3B893}" type="presParOf" srcId="{1026CA5F-F196-A94E-BBED-8107EEBFA6CD}" destId="{C36D3728-A86F-5845-A126-AF522B2FAB6C}" srcOrd="1" destOrd="0" presId="urn:microsoft.com/office/officeart/2005/8/layout/hierarchy2"/>
    <dgm:cxn modelId="{59418DE1-7B9B-2343-92F6-AA57E0DB1E72}" type="presParOf" srcId="{B9772E61-177F-914E-B237-D36EA3C6A5DB}" destId="{0AE60012-E971-2040-96C9-942F43C6A580}" srcOrd="4" destOrd="0" presId="urn:microsoft.com/office/officeart/2005/8/layout/hierarchy2"/>
    <dgm:cxn modelId="{DF7915C7-C9B3-C14B-9651-36D3906C85FD}" type="presParOf" srcId="{0AE60012-E971-2040-96C9-942F43C6A580}" destId="{7833306E-0EED-D444-BF82-1F5CB962B713}" srcOrd="0" destOrd="0" presId="urn:microsoft.com/office/officeart/2005/8/layout/hierarchy2"/>
    <dgm:cxn modelId="{53321A26-B01F-0D48-AABF-FDF42AAF5D96}" type="presParOf" srcId="{B9772E61-177F-914E-B237-D36EA3C6A5DB}" destId="{521293F1-1901-344C-99BD-AD4D05F9653B}" srcOrd="5" destOrd="0" presId="urn:microsoft.com/office/officeart/2005/8/layout/hierarchy2"/>
    <dgm:cxn modelId="{59231C54-C46D-B647-B30A-B9ADDE41DEDD}" type="presParOf" srcId="{521293F1-1901-344C-99BD-AD4D05F9653B}" destId="{302E0FC5-3EAE-FF4E-96A7-7561C3B381ED}" srcOrd="0" destOrd="0" presId="urn:microsoft.com/office/officeart/2005/8/layout/hierarchy2"/>
    <dgm:cxn modelId="{4C5C0FEA-B174-BE4C-B68B-504FA95C89A5}" type="presParOf" srcId="{521293F1-1901-344C-99BD-AD4D05F9653B}" destId="{34B04E1E-1F38-684E-872F-A5D97D502EEB}" srcOrd="1" destOrd="0" presId="urn:microsoft.com/office/officeart/2005/8/layout/hierarchy2"/>
    <dgm:cxn modelId="{7E4ACF4C-BA65-BE4F-9BBB-9F454E7898A8}" type="presParOf" srcId="{34B04E1E-1F38-684E-872F-A5D97D502EEB}" destId="{9B4DDFED-BB6B-3F47-B98F-693A339B5E86}" srcOrd="0" destOrd="0" presId="urn:microsoft.com/office/officeart/2005/8/layout/hierarchy2"/>
    <dgm:cxn modelId="{F9D75D85-6D05-394F-BEA1-D0F76FACFE88}" type="presParOf" srcId="{9B4DDFED-BB6B-3F47-B98F-693A339B5E86}" destId="{D8BB3F47-A875-7F46-B1EA-B721B6A049A5}" srcOrd="0" destOrd="0" presId="urn:microsoft.com/office/officeart/2005/8/layout/hierarchy2"/>
    <dgm:cxn modelId="{C8ED1934-D7C0-D34F-A11D-D2EAA485E973}" type="presParOf" srcId="{34B04E1E-1F38-684E-872F-A5D97D502EEB}" destId="{D6915EDB-2047-DC4C-B1D1-4C523B91A08C}" srcOrd="1" destOrd="0" presId="urn:microsoft.com/office/officeart/2005/8/layout/hierarchy2"/>
    <dgm:cxn modelId="{99705D8B-7037-8F4C-A669-369FBAC5158B}" type="presParOf" srcId="{D6915EDB-2047-DC4C-B1D1-4C523B91A08C}" destId="{3ED6E3EA-9774-5F41-80B5-6A4BBBB1DD03}" srcOrd="0" destOrd="0" presId="urn:microsoft.com/office/officeart/2005/8/layout/hierarchy2"/>
    <dgm:cxn modelId="{C81B3A23-A353-294C-92BD-BA8E393E13D4}" type="presParOf" srcId="{D6915EDB-2047-DC4C-B1D1-4C523B91A08C}" destId="{362AE570-0839-634E-89C9-D1B18A085712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8AC9CA-1248-094A-B424-0E211BA3AB79}">
      <dsp:nvSpPr>
        <dsp:cNvPr id="0" name=""/>
        <dsp:cNvSpPr/>
      </dsp:nvSpPr>
      <dsp:spPr>
        <a:xfrm>
          <a:off x="0" y="1148991"/>
          <a:ext cx="8229600" cy="68553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400" kern="1200" dirty="0"/>
        </a:p>
      </dsp:txBody>
      <dsp:txXfrm>
        <a:off x="0" y="1148991"/>
        <a:ext cx="2468880" cy="685532"/>
      </dsp:txXfrm>
    </dsp:sp>
    <dsp:sp modelId="{44846745-2ECE-2F43-9165-960C73D62215}">
      <dsp:nvSpPr>
        <dsp:cNvPr id="0" name=""/>
        <dsp:cNvSpPr/>
      </dsp:nvSpPr>
      <dsp:spPr>
        <a:xfrm>
          <a:off x="0" y="349204"/>
          <a:ext cx="8229600" cy="68553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GOPATH </a:t>
          </a:r>
          <a:r>
            <a:rPr lang="en-US" sz="2400" kern="1200" dirty="0" smtClean="0">
              <a:sym typeface="Wingdings"/>
            </a:rPr>
            <a:t></a:t>
          </a:r>
          <a:endParaRPr lang="en-US" sz="2400" kern="1200" dirty="0"/>
        </a:p>
      </dsp:txBody>
      <dsp:txXfrm>
        <a:off x="0" y="349204"/>
        <a:ext cx="2468880" cy="685532"/>
      </dsp:txXfrm>
    </dsp:sp>
    <dsp:sp modelId="{15AAE996-BA35-9A4C-9D56-942BDC8325C5}">
      <dsp:nvSpPr>
        <dsp:cNvPr id="0" name=""/>
        <dsp:cNvSpPr/>
      </dsp:nvSpPr>
      <dsp:spPr>
        <a:xfrm>
          <a:off x="6091724" y="406332"/>
          <a:ext cx="856915" cy="571276"/>
        </a:xfrm>
        <a:prstGeom prst="roundRect">
          <a:avLst>
            <a:gd name="adj" fmla="val 10000"/>
          </a:avLst>
        </a:prstGeom>
        <a:solidFill>
          <a:schemeClr val="lt1"/>
        </a:solidFill>
        <a:ln w="25400" cap="flat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go-</a:t>
          </a:r>
          <a:r>
            <a:rPr lang="en-US" sz="1000" kern="1200" dirty="0" err="1" smtClean="0"/>
            <a:t>lang</a:t>
          </a:r>
          <a:r>
            <a:rPr lang="en-US" sz="1000" kern="1200" dirty="0" smtClean="0"/>
            <a:t>-programming</a:t>
          </a:r>
          <a:endParaRPr lang="en-US" sz="1000" kern="1200" dirty="0"/>
        </a:p>
      </dsp:txBody>
      <dsp:txXfrm>
        <a:off x="6108456" y="423064"/>
        <a:ext cx="823451" cy="537812"/>
      </dsp:txXfrm>
    </dsp:sp>
    <dsp:sp modelId="{B0C68508-B541-974F-A809-2BAE5EB45307}">
      <dsp:nvSpPr>
        <dsp:cNvPr id="0" name=""/>
        <dsp:cNvSpPr/>
      </dsp:nvSpPr>
      <dsp:spPr>
        <a:xfrm>
          <a:off x="5406192" y="977608"/>
          <a:ext cx="1113989" cy="228510"/>
        </a:xfrm>
        <a:custGeom>
          <a:avLst/>
          <a:gdLst/>
          <a:ahLst/>
          <a:cxnLst/>
          <a:rect l="0" t="0" r="0" b="0"/>
          <a:pathLst>
            <a:path>
              <a:moveTo>
                <a:pt x="1113989" y="0"/>
              </a:moveTo>
              <a:lnTo>
                <a:pt x="1113989" y="114255"/>
              </a:lnTo>
              <a:lnTo>
                <a:pt x="0" y="114255"/>
              </a:lnTo>
              <a:lnTo>
                <a:pt x="0" y="228510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740D58E-D5D4-8245-B250-FA07771DA4E7}">
      <dsp:nvSpPr>
        <dsp:cNvPr id="0" name=""/>
        <dsp:cNvSpPr/>
      </dsp:nvSpPr>
      <dsp:spPr>
        <a:xfrm>
          <a:off x="4977735" y="1206119"/>
          <a:ext cx="856915" cy="571276"/>
        </a:xfrm>
        <a:prstGeom prst="roundRect">
          <a:avLst>
            <a:gd name="adj" fmla="val 10000"/>
          </a:avLst>
        </a:prstGeom>
        <a:solidFill>
          <a:schemeClr val="accent2"/>
        </a:solidFill>
        <a:ln w="25400" cap="flat" cmpd="sng" algn="ctr">
          <a:solidFill>
            <a:schemeClr val="accent2">
              <a:shade val="50000"/>
            </a:schemeClr>
          </a:solidFill>
          <a:prstDash val="solid"/>
        </a:ln>
        <a:effectLst/>
      </dsp:spPr>
      <dsp:style>
        <a:lnRef idx="2">
          <a:schemeClr val="accent2">
            <a:shade val="50000"/>
          </a:schemeClr>
        </a:lnRef>
        <a:fillRef idx="1">
          <a:schemeClr val="accent2"/>
        </a:fillRef>
        <a:effectRef idx="0">
          <a:schemeClr val="accent2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err="1" smtClean="0"/>
            <a:t>src</a:t>
          </a:r>
          <a:endParaRPr lang="en-US" sz="1000" kern="1200" dirty="0"/>
        </a:p>
      </dsp:txBody>
      <dsp:txXfrm>
        <a:off x="4994467" y="1222851"/>
        <a:ext cx="823451" cy="537812"/>
      </dsp:txXfrm>
    </dsp:sp>
    <dsp:sp modelId="{166884DE-BE24-4743-9A1F-F0EAF6E40032}">
      <dsp:nvSpPr>
        <dsp:cNvPr id="0" name=""/>
        <dsp:cNvSpPr/>
      </dsp:nvSpPr>
      <dsp:spPr>
        <a:xfrm>
          <a:off x="4013705" y="1777396"/>
          <a:ext cx="1392487" cy="228510"/>
        </a:xfrm>
        <a:custGeom>
          <a:avLst/>
          <a:gdLst/>
          <a:ahLst/>
          <a:cxnLst/>
          <a:rect l="0" t="0" r="0" b="0"/>
          <a:pathLst>
            <a:path>
              <a:moveTo>
                <a:pt x="1392487" y="0"/>
              </a:moveTo>
              <a:lnTo>
                <a:pt x="1392487" y="114255"/>
              </a:lnTo>
              <a:lnTo>
                <a:pt x="0" y="114255"/>
              </a:lnTo>
              <a:lnTo>
                <a:pt x="0" y="22851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63A20C7-A4FA-6C40-80EA-8703ADA953B8}">
      <dsp:nvSpPr>
        <dsp:cNvPr id="0" name=""/>
        <dsp:cNvSpPr/>
      </dsp:nvSpPr>
      <dsp:spPr>
        <a:xfrm>
          <a:off x="3585248" y="2005906"/>
          <a:ext cx="856915" cy="571276"/>
        </a:xfrm>
        <a:prstGeom prst="roundRect">
          <a:avLst>
            <a:gd name="adj" fmla="val 10000"/>
          </a:avLst>
        </a:prstGeom>
        <a:solidFill>
          <a:schemeClr val="accent6"/>
        </a:solidFill>
        <a:ln w="25400" cap="flat" cmpd="sng" algn="ctr">
          <a:solidFill>
            <a:schemeClr val="accent6">
              <a:shade val="50000"/>
            </a:schemeClr>
          </a:solidFill>
          <a:prstDash val="solid"/>
        </a:ln>
        <a:effectLst/>
      </dsp:spPr>
      <dsp:style>
        <a:lnRef idx="2">
          <a:schemeClr val="accent6">
            <a:shade val="50000"/>
          </a:schemeClr>
        </a:lnRef>
        <a:fillRef idx="1">
          <a:schemeClr val="accent6"/>
        </a:fillRef>
        <a:effectRef idx="0">
          <a:schemeClr val="accent6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err="1" smtClean="0"/>
            <a:t>github.com</a:t>
          </a:r>
          <a:endParaRPr lang="en-US" sz="1000" kern="1200" dirty="0"/>
        </a:p>
      </dsp:txBody>
      <dsp:txXfrm>
        <a:off x="3601980" y="2022638"/>
        <a:ext cx="823451" cy="537812"/>
      </dsp:txXfrm>
    </dsp:sp>
    <dsp:sp modelId="{50C4A1F8-96EC-1F43-BA6F-F2259104C41F}">
      <dsp:nvSpPr>
        <dsp:cNvPr id="0" name=""/>
        <dsp:cNvSpPr/>
      </dsp:nvSpPr>
      <dsp:spPr>
        <a:xfrm>
          <a:off x="3456710" y="2577183"/>
          <a:ext cx="556994" cy="228510"/>
        </a:xfrm>
        <a:custGeom>
          <a:avLst/>
          <a:gdLst/>
          <a:ahLst/>
          <a:cxnLst/>
          <a:rect l="0" t="0" r="0" b="0"/>
          <a:pathLst>
            <a:path>
              <a:moveTo>
                <a:pt x="556994" y="0"/>
              </a:moveTo>
              <a:lnTo>
                <a:pt x="556994" y="114255"/>
              </a:lnTo>
              <a:lnTo>
                <a:pt x="0" y="114255"/>
              </a:lnTo>
              <a:lnTo>
                <a:pt x="0" y="22851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C1076F1-A4A0-C440-B77C-88828444754A}">
      <dsp:nvSpPr>
        <dsp:cNvPr id="0" name=""/>
        <dsp:cNvSpPr/>
      </dsp:nvSpPr>
      <dsp:spPr>
        <a:xfrm>
          <a:off x="3028253" y="2805694"/>
          <a:ext cx="856915" cy="571276"/>
        </a:xfrm>
        <a:prstGeom prst="roundRect">
          <a:avLst>
            <a:gd name="adj" fmla="val 10000"/>
          </a:avLst>
        </a:prstGeom>
        <a:solidFill>
          <a:schemeClr val="accent3"/>
        </a:solidFill>
        <a:ln w="25400" cap="flat" cmpd="sng" algn="ctr">
          <a:solidFill>
            <a:schemeClr val="accent3">
              <a:shade val="50000"/>
            </a:schemeClr>
          </a:solidFill>
          <a:prstDash val="solid"/>
        </a:ln>
        <a:effectLst/>
      </dsp:spPr>
      <dsp:style>
        <a:lnRef idx="2">
          <a:schemeClr val="accent3">
            <a:shade val="50000"/>
          </a:schemeClr>
        </a:lnRef>
        <a:fillRef idx="1">
          <a:schemeClr val="accent3"/>
        </a:fillRef>
        <a:effectRef idx="0">
          <a:schemeClr val="accent3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my-projects</a:t>
          </a:r>
          <a:endParaRPr lang="en-US" sz="1000" kern="1200" dirty="0"/>
        </a:p>
      </dsp:txBody>
      <dsp:txXfrm>
        <a:off x="3044985" y="2822426"/>
        <a:ext cx="823451" cy="537812"/>
      </dsp:txXfrm>
    </dsp:sp>
    <dsp:sp modelId="{19487793-57C2-374A-879F-E696F530DB02}">
      <dsp:nvSpPr>
        <dsp:cNvPr id="0" name=""/>
        <dsp:cNvSpPr/>
      </dsp:nvSpPr>
      <dsp:spPr>
        <a:xfrm>
          <a:off x="2899715" y="3376971"/>
          <a:ext cx="556994" cy="228510"/>
        </a:xfrm>
        <a:custGeom>
          <a:avLst/>
          <a:gdLst/>
          <a:ahLst/>
          <a:cxnLst/>
          <a:rect l="0" t="0" r="0" b="0"/>
          <a:pathLst>
            <a:path>
              <a:moveTo>
                <a:pt x="556994" y="0"/>
              </a:moveTo>
              <a:lnTo>
                <a:pt x="556994" y="114255"/>
              </a:lnTo>
              <a:lnTo>
                <a:pt x="0" y="114255"/>
              </a:lnTo>
              <a:lnTo>
                <a:pt x="0" y="22851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D717EC6-9AD9-0948-B717-20BE169DA0D9}">
      <dsp:nvSpPr>
        <dsp:cNvPr id="0" name=""/>
        <dsp:cNvSpPr/>
      </dsp:nvSpPr>
      <dsp:spPr>
        <a:xfrm>
          <a:off x="2471258" y="3605481"/>
          <a:ext cx="856915" cy="571276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3">
                <a:tint val="50000"/>
                <a:satMod val="300000"/>
              </a:schemeClr>
            </a:gs>
            <a:gs pos="35000">
              <a:schemeClr val="accent3">
                <a:tint val="37000"/>
                <a:satMod val="300000"/>
              </a:schemeClr>
            </a:gs>
            <a:gs pos="100000">
              <a:schemeClr val="accent3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3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3"/>
        </a:lnRef>
        <a:fillRef idx="2">
          <a:schemeClr val="accent3"/>
        </a:fillRef>
        <a:effectRef idx="1">
          <a:schemeClr val="accent3"/>
        </a:effectRef>
        <a:fontRef idx="minor">
          <a:schemeClr val="dk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hello</a:t>
          </a:r>
          <a:endParaRPr lang="en-US" sz="1000" kern="1200" dirty="0"/>
        </a:p>
      </dsp:txBody>
      <dsp:txXfrm>
        <a:off x="2487990" y="3622213"/>
        <a:ext cx="823451" cy="537812"/>
      </dsp:txXfrm>
    </dsp:sp>
    <dsp:sp modelId="{0749EE12-1614-D34F-95BC-9FD994DB0A6B}">
      <dsp:nvSpPr>
        <dsp:cNvPr id="0" name=""/>
        <dsp:cNvSpPr/>
      </dsp:nvSpPr>
      <dsp:spPr>
        <a:xfrm>
          <a:off x="3456710" y="3376971"/>
          <a:ext cx="556994" cy="2285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4255"/>
              </a:lnTo>
              <a:lnTo>
                <a:pt x="556994" y="114255"/>
              </a:lnTo>
              <a:lnTo>
                <a:pt x="556994" y="22851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5EBBD5F-A8EA-504A-B556-AB2C7ED5C09F}">
      <dsp:nvSpPr>
        <dsp:cNvPr id="0" name=""/>
        <dsp:cNvSpPr/>
      </dsp:nvSpPr>
      <dsp:spPr>
        <a:xfrm>
          <a:off x="3585248" y="3605481"/>
          <a:ext cx="856915" cy="571276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3">
                <a:tint val="50000"/>
                <a:satMod val="300000"/>
              </a:schemeClr>
            </a:gs>
            <a:gs pos="35000">
              <a:schemeClr val="accent3">
                <a:tint val="37000"/>
                <a:satMod val="300000"/>
              </a:schemeClr>
            </a:gs>
            <a:gs pos="100000">
              <a:schemeClr val="accent3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3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3"/>
        </a:lnRef>
        <a:fillRef idx="2">
          <a:schemeClr val="accent3"/>
        </a:fillRef>
        <a:effectRef idx="1">
          <a:schemeClr val="accent3"/>
        </a:effectRef>
        <a:fontRef idx="minor">
          <a:schemeClr val="dk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awesome</a:t>
          </a:r>
          <a:endParaRPr lang="en-US" sz="1000" kern="1200" dirty="0"/>
        </a:p>
      </dsp:txBody>
      <dsp:txXfrm>
        <a:off x="3601980" y="3622213"/>
        <a:ext cx="823451" cy="537812"/>
      </dsp:txXfrm>
    </dsp:sp>
    <dsp:sp modelId="{B51CD7DC-1830-E34E-BABF-5600D92A8EC9}">
      <dsp:nvSpPr>
        <dsp:cNvPr id="0" name=""/>
        <dsp:cNvSpPr/>
      </dsp:nvSpPr>
      <dsp:spPr>
        <a:xfrm>
          <a:off x="4013705" y="2577183"/>
          <a:ext cx="556994" cy="2285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4255"/>
              </a:lnTo>
              <a:lnTo>
                <a:pt x="556994" y="114255"/>
              </a:lnTo>
              <a:lnTo>
                <a:pt x="556994" y="22851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671C305-D735-514A-B0AC-C5A355B8EFBE}">
      <dsp:nvSpPr>
        <dsp:cNvPr id="0" name=""/>
        <dsp:cNvSpPr/>
      </dsp:nvSpPr>
      <dsp:spPr>
        <a:xfrm>
          <a:off x="4142242" y="2805694"/>
          <a:ext cx="856915" cy="571276"/>
        </a:xfrm>
        <a:prstGeom prst="roundRect">
          <a:avLst>
            <a:gd name="adj" fmla="val 10000"/>
          </a:avLst>
        </a:prstGeom>
        <a:solidFill>
          <a:schemeClr val="accent4"/>
        </a:solidFill>
        <a:ln w="38100" cap="flat" cmpd="sng" algn="ctr">
          <a:solidFill>
            <a:schemeClr val="l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accent4"/>
        </a:fillRef>
        <a:effectRef idx="1">
          <a:schemeClr val="accent4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bob</a:t>
          </a:r>
          <a:endParaRPr lang="en-US" sz="1000" kern="1200" dirty="0"/>
        </a:p>
      </dsp:txBody>
      <dsp:txXfrm>
        <a:off x="4158974" y="2822426"/>
        <a:ext cx="823451" cy="537812"/>
      </dsp:txXfrm>
    </dsp:sp>
    <dsp:sp modelId="{D3F96F7F-FB1D-0946-8900-D7DA7DA026C7}">
      <dsp:nvSpPr>
        <dsp:cNvPr id="0" name=""/>
        <dsp:cNvSpPr/>
      </dsp:nvSpPr>
      <dsp:spPr>
        <a:xfrm>
          <a:off x="5406192" y="1777396"/>
          <a:ext cx="1392487" cy="2285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4255"/>
              </a:lnTo>
              <a:lnTo>
                <a:pt x="1392487" y="114255"/>
              </a:lnTo>
              <a:lnTo>
                <a:pt x="1392487" y="22851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E04C35-AADA-C041-A3A4-8351AC97C02E}">
      <dsp:nvSpPr>
        <dsp:cNvPr id="0" name=""/>
        <dsp:cNvSpPr/>
      </dsp:nvSpPr>
      <dsp:spPr>
        <a:xfrm>
          <a:off x="6370222" y="2005906"/>
          <a:ext cx="856915" cy="571276"/>
        </a:xfrm>
        <a:prstGeom prst="roundRect">
          <a:avLst>
            <a:gd name="adj" fmla="val 10000"/>
          </a:avLst>
        </a:prstGeom>
        <a:solidFill>
          <a:schemeClr val="accent1"/>
        </a:solidFill>
        <a:ln w="25400" cap="flat" cmpd="sng" algn="ctr">
          <a:solidFill>
            <a:schemeClr val="accent1">
              <a:shade val="50000"/>
            </a:schemeClr>
          </a:solidFill>
          <a:prstDash val="solid"/>
        </a:ln>
        <a:effectLst/>
      </dsp:spPr>
      <dsp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work-repo</a:t>
          </a:r>
          <a:endParaRPr lang="en-US" sz="1000" kern="1200" dirty="0"/>
        </a:p>
      </dsp:txBody>
      <dsp:txXfrm>
        <a:off x="6386954" y="2022638"/>
        <a:ext cx="823451" cy="537812"/>
      </dsp:txXfrm>
    </dsp:sp>
    <dsp:sp modelId="{7E354305-1666-DE40-85C2-BA948E95C27F}">
      <dsp:nvSpPr>
        <dsp:cNvPr id="0" name=""/>
        <dsp:cNvSpPr/>
      </dsp:nvSpPr>
      <dsp:spPr>
        <a:xfrm>
          <a:off x="6241684" y="2577183"/>
          <a:ext cx="556994" cy="228510"/>
        </a:xfrm>
        <a:custGeom>
          <a:avLst/>
          <a:gdLst/>
          <a:ahLst/>
          <a:cxnLst/>
          <a:rect l="0" t="0" r="0" b="0"/>
          <a:pathLst>
            <a:path>
              <a:moveTo>
                <a:pt x="556994" y="0"/>
              </a:moveTo>
              <a:lnTo>
                <a:pt x="556994" y="114255"/>
              </a:lnTo>
              <a:lnTo>
                <a:pt x="0" y="114255"/>
              </a:lnTo>
              <a:lnTo>
                <a:pt x="0" y="22851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A98BC62-A41F-8A40-B0F1-EC33255241DD}">
      <dsp:nvSpPr>
        <dsp:cNvPr id="0" name=""/>
        <dsp:cNvSpPr/>
      </dsp:nvSpPr>
      <dsp:spPr>
        <a:xfrm>
          <a:off x="5813227" y="2805694"/>
          <a:ext cx="856915" cy="571276"/>
        </a:xfrm>
        <a:prstGeom prst="roundRect">
          <a:avLst>
            <a:gd name="adj" fmla="val 10000"/>
          </a:avLst>
        </a:prstGeom>
        <a:solidFill>
          <a:schemeClr val="accent5"/>
        </a:solidFill>
        <a:ln w="25400" cap="flat" cmpd="sng" algn="ctr">
          <a:solidFill>
            <a:schemeClr val="accent5">
              <a:shade val="50000"/>
            </a:schemeClr>
          </a:solidFill>
          <a:prstDash val="solid"/>
        </a:ln>
        <a:effectLst/>
      </dsp:spPr>
      <dsp:style>
        <a:lnRef idx="2">
          <a:schemeClr val="accent5">
            <a:shade val="50000"/>
          </a:schemeClr>
        </a:lnRef>
        <a:fillRef idx="1">
          <a:schemeClr val="accent5"/>
        </a:fillRef>
        <a:effectRef idx="0">
          <a:schemeClr val="accent5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err="1" smtClean="0"/>
            <a:t>susan</a:t>
          </a:r>
          <a:endParaRPr lang="en-US" sz="1000" kern="1200" dirty="0"/>
        </a:p>
      </dsp:txBody>
      <dsp:txXfrm>
        <a:off x="5829959" y="2822426"/>
        <a:ext cx="823451" cy="537812"/>
      </dsp:txXfrm>
    </dsp:sp>
    <dsp:sp modelId="{24785C53-E048-2F49-95E5-50BA01B35473}">
      <dsp:nvSpPr>
        <dsp:cNvPr id="0" name=""/>
        <dsp:cNvSpPr/>
      </dsp:nvSpPr>
      <dsp:spPr>
        <a:xfrm>
          <a:off x="5684690" y="3376971"/>
          <a:ext cx="556994" cy="228510"/>
        </a:xfrm>
        <a:custGeom>
          <a:avLst/>
          <a:gdLst/>
          <a:ahLst/>
          <a:cxnLst/>
          <a:rect l="0" t="0" r="0" b="0"/>
          <a:pathLst>
            <a:path>
              <a:moveTo>
                <a:pt x="556994" y="0"/>
              </a:moveTo>
              <a:lnTo>
                <a:pt x="556994" y="114255"/>
              </a:lnTo>
              <a:lnTo>
                <a:pt x="0" y="114255"/>
              </a:lnTo>
              <a:lnTo>
                <a:pt x="0" y="22851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F1804C-9E04-F94F-B6E6-880F8361F194}">
      <dsp:nvSpPr>
        <dsp:cNvPr id="0" name=""/>
        <dsp:cNvSpPr/>
      </dsp:nvSpPr>
      <dsp:spPr>
        <a:xfrm>
          <a:off x="5256232" y="3605481"/>
          <a:ext cx="856915" cy="571276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5">
                <a:tint val="50000"/>
                <a:satMod val="300000"/>
              </a:schemeClr>
            </a:gs>
            <a:gs pos="35000">
              <a:schemeClr val="accent5">
                <a:tint val="37000"/>
                <a:satMod val="300000"/>
              </a:schemeClr>
            </a:gs>
            <a:gs pos="100000">
              <a:schemeClr val="accent5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5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5"/>
        </a:lnRef>
        <a:fillRef idx="2">
          <a:schemeClr val="accent5"/>
        </a:fillRef>
        <a:effectRef idx="1">
          <a:schemeClr val="accent5"/>
        </a:effectRef>
        <a:fontRef idx="minor">
          <a:schemeClr val="dk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hello2</a:t>
          </a:r>
          <a:endParaRPr lang="en-US" sz="1000" kern="1200" dirty="0"/>
        </a:p>
      </dsp:txBody>
      <dsp:txXfrm>
        <a:off x="5272964" y="3622213"/>
        <a:ext cx="823451" cy="537812"/>
      </dsp:txXfrm>
    </dsp:sp>
    <dsp:sp modelId="{521E9FC3-0242-3B42-9B09-24880D5F4B25}">
      <dsp:nvSpPr>
        <dsp:cNvPr id="0" name=""/>
        <dsp:cNvSpPr/>
      </dsp:nvSpPr>
      <dsp:spPr>
        <a:xfrm>
          <a:off x="6241684" y="3376971"/>
          <a:ext cx="556994" cy="2285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4255"/>
              </a:lnTo>
              <a:lnTo>
                <a:pt x="556994" y="114255"/>
              </a:lnTo>
              <a:lnTo>
                <a:pt x="556994" y="22851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70F0445-4704-EB41-949A-1F39708DBEA0}">
      <dsp:nvSpPr>
        <dsp:cNvPr id="0" name=""/>
        <dsp:cNvSpPr/>
      </dsp:nvSpPr>
      <dsp:spPr>
        <a:xfrm>
          <a:off x="6370222" y="3605481"/>
          <a:ext cx="856915" cy="571276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5">
                <a:tint val="50000"/>
                <a:satMod val="300000"/>
              </a:schemeClr>
            </a:gs>
            <a:gs pos="35000">
              <a:schemeClr val="accent5">
                <a:tint val="37000"/>
                <a:satMod val="300000"/>
              </a:schemeClr>
            </a:gs>
            <a:gs pos="100000">
              <a:schemeClr val="accent5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5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5"/>
        </a:lnRef>
        <a:fillRef idx="2">
          <a:schemeClr val="accent5"/>
        </a:fillRef>
        <a:effectRef idx="1">
          <a:schemeClr val="accent5"/>
        </a:effectRef>
        <a:fontRef idx="minor">
          <a:schemeClr val="dk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fearless</a:t>
          </a:r>
          <a:endParaRPr lang="en-US" sz="1000" kern="1200" dirty="0"/>
        </a:p>
      </dsp:txBody>
      <dsp:txXfrm>
        <a:off x="6386954" y="3622213"/>
        <a:ext cx="823451" cy="537812"/>
      </dsp:txXfrm>
    </dsp:sp>
    <dsp:sp modelId="{F2AC8BF6-11F8-C04E-BAE1-EB5935D23DFA}">
      <dsp:nvSpPr>
        <dsp:cNvPr id="0" name=""/>
        <dsp:cNvSpPr/>
      </dsp:nvSpPr>
      <dsp:spPr>
        <a:xfrm>
          <a:off x="6798679" y="2577183"/>
          <a:ext cx="556994" cy="2285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4255"/>
              </a:lnTo>
              <a:lnTo>
                <a:pt x="556994" y="114255"/>
              </a:lnTo>
              <a:lnTo>
                <a:pt x="556994" y="22851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410761C-5C0C-4147-AB4B-90C082F25114}">
      <dsp:nvSpPr>
        <dsp:cNvPr id="0" name=""/>
        <dsp:cNvSpPr/>
      </dsp:nvSpPr>
      <dsp:spPr>
        <a:xfrm>
          <a:off x="6927217" y="2805694"/>
          <a:ext cx="856915" cy="571276"/>
        </a:xfrm>
        <a:prstGeom prst="roundRect">
          <a:avLst>
            <a:gd name="adj" fmla="val 10000"/>
          </a:avLst>
        </a:prstGeom>
        <a:solidFill>
          <a:schemeClr val="accent3"/>
        </a:solidFill>
        <a:ln w="25400" cap="flat" cmpd="sng" algn="ctr">
          <a:solidFill>
            <a:schemeClr val="accent3">
              <a:shade val="50000"/>
            </a:schemeClr>
          </a:solidFill>
          <a:prstDash val="solid"/>
        </a:ln>
        <a:effectLst/>
      </dsp:spPr>
      <dsp:style>
        <a:lnRef idx="2">
          <a:schemeClr val="accent3">
            <a:shade val="50000"/>
          </a:schemeClr>
        </a:lnRef>
        <a:fillRef idx="1">
          <a:schemeClr val="accent3"/>
        </a:fillRef>
        <a:effectRef idx="0">
          <a:schemeClr val="accent3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my-projects</a:t>
          </a:r>
          <a:endParaRPr lang="en-US" sz="1000" kern="1200" dirty="0"/>
        </a:p>
      </dsp:txBody>
      <dsp:txXfrm>
        <a:off x="6943949" y="2822426"/>
        <a:ext cx="823451" cy="537812"/>
      </dsp:txXfrm>
    </dsp:sp>
    <dsp:sp modelId="{B62AA9A1-5F54-6045-8971-275A9DD1F0C1}">
      <dsp:nvSpPr>
        <dsp:cNvPr id="0" name=""/>
        <dsp:cNvSpPr/>
      </dsp:nvSpPr>
      <dsp:spPr>
        <a:xfrm>
          <a:off x="6474462" y="977608"/>
          <a:ext cx="91440" cy="22851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28510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05E0CBE-FFBC-D141-A7F3-59239AA6108B}">
      <dsp:nvSpPr>
        <dsp:cNvPr id="0" name=""/>
        <dsp:cNvSpPr/>
      </dsp:nvSpPr>
      <dsp:spPr>
        <a:xfrm>
          <a:off x="6091724" y="1206119"/>
          <a:ext cx="856915" cy="57127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bin</a:t>
          </a:r>
          <a:endParaRPr lang="en-US" sz="1000" kern="1200" dirty="0"/>
        </a:p>
      </dsp:txBody>
      <dsp:txXfrm>
        <a:off x="6108456" y="1222851"/>
        <a:ext cx="823451" cy="537812"/>
      </dsp:txXfrm>
    </dsp:sp>
    <dsp:sp modelId="{F14A70CF-49E7-814A-8E8C-5DD5E1313154}">
      <dsp:nvSpPr>
        <dsp:cNvPr id="0" name=""/>
        <dsp:cNvSpPr/>
      </dsp:nvSpPr>
      <dsp:spPr>
        <a:xfrm>
          <a:off x="6520182" y="977608"/>
          <a:ext cx="1113989" cy="2285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4255"/>
              </a:lnTo>
              <a:lnTo>
                <a:pt x="1113989" y="114255"/>
              </a:lnTo>
              <a:lnTo>
                <a:pt x="1113989" y="228510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E488235-E94B-F641-966B-B66ED4EF89F2}">
      <dsp:nvSpPr>
        <dsp:cNvPr id="0" name=""/>
        <dsp:cNvSpPr/>
      </dsp:nvSpPr>
      <dsp:spPr>
        <a:xfrm>
          <a:off x="7205714" y="1206119"/>
          <a:ext cx="856915" cy="57127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err="1" smtClean="0"/>
            <a:t>pkg</a:t>
          </a:r>
          <a:endParaRPr lang="en-US" sz="1000" kern="1200" dirty="0"/>
        </a:p>
      </dsp:txBody>
      <dsp:txXfrm>
        <a:off x="7222446" y="1222851"/>
        <a:ext cx="823451" cy="53781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DC674B-BD2E-4A4C-9774-225C027D0A2D}">
      <dsp:nvSpPr>
        <dsp:cNvPr id="0" name=""/>
        <dsp:cNvSpPr/>
      </dsp:nvSpPr>
      <dsp:spPr>
        <a:xfrm>
          <a:off x="127330" y="1629770"/>
          <a:ext cx="809086" cy="40454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$GOPATH</a:t>
          </a:r>
          <a:endParaRPr lang="en-US" sz="1300" kern="1200" dirty="0"/>
        </a:p>
      </dsp:txBody>
      <dsp:txXfrm>
        <a:off x="139179" y="1641619"/>
        <a:ext cx="785388" cy="380845"/>
      </dsp:txXfrm>
    </dsp:sp>
    <dsp:sp modelId="{32EDC765-8EAE-6A4D-8208-7B160C47EEE6}">
      <dsp:nvSpPr>
        <dsp:cNvPr id="0" name=""/>
        <dsp:cNvSpPr/>
      </dsp:nvSpPr>
      <dsp:spPr>
        <a:xfrm rot="17132988">
          <a:off x="494609" y="1239129"/>
          <a:ext cx="1207250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1207250" y="11381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1068053" y="1220330"/>
        <a:ext cx="60362" cy="60362"/>
      </dsp:txXfrm>
    </dsp:sp>
    <dsp:sp modelId="{E81D6897-74F8-104E-BB26-0F13F99A5397}">
      <dsp:nvSpPr>
        <dsp:cNvPr id="0" name=""/>
        <dsp:cNvSpPr/>
      </dsp:nvSpPr>
      <dsp:spPr>
        <a:xfrm>
          <a:off x="1260052" y="466708"/>
          <a:ext cx="809086" cy="404543"/>
        </a:xfrm>
        <a:prstGeom prst="roundRect">
          <a:avLst>
            <a:gd name="adj" fmla="val 10000"/>
          </a:avLst>
        </a:prstGeom>
        <a:solidFill>
          <a:schemeClr val="accent3"/>
        </a:solidFill>
        <a:ln w="25400" cap="flat" cmpd="sng" algn="ctr">
          <a:solidFill>
            <a:schemeClr val="accent3">
              <a:shade val="50000"/>
            </a:schemeClr>
          </a:solidFill>
          <a:prstDash val="solid"/>
        </a:ln>
        <a:effectLst/>
      </dsp:spPr>
      <dsp:style>
        <a:lnRef idx="2">
          <a:schemeClr val="accent3">
            <a:shade val="50000"/>
          </a:schemeClr>
        </a:lnRef>
        <a:fillRef idx="1">
          <a:schemeClr val="accent3"/>
        </a:fillRef>
        <a:effectRef idx="0">
          <a:schemeClr val="accent3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err="1" smtClean="0"/>
            <a:t>src</a:t>
          </a:r>
          <a:endParaRPr lang="en-US" sz="1300" kern="1200" dirty="0"/>
        </a:p>
      </dsp:txBody>
      <dsp:txXfrm>
        <a:off x="1271901" y="478557"/>
        <a:ext cx="785388" cy="380845"/>
      </dsp:txXfrm>
    </dsp:sp>
    <dsp:sp modelId="{377095C3-F66E-404D-8362-990B3618B679}">
      <dsp:nvSpPr>
        <dsp:cNvPr id="0" name=""/>
        <dsp:cNvSpPr/>
      </dsp:nvSpPr>
      <dsp:spPr>
        <a:xfrm rot="18289469">
          <a:off x="1947595" y="424986"/>
          <a:ext cx="566721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566721" y="1138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2216787" y="422199"/>
        <a:ext cx="28336" cy="28336"/>
      </dsp:txXfrm>
    </dsp:sp>
    <dsp:sp modelId="{BBE0921A-4720-6342-98E2-2C2C6EC65BEF}">
      <dsp:nvSpPr>
        <dsp:cNvPr id="0" name=""/>
        <dsp:cNvSpPr/>
      </dsp:nvSpPr>
      <dsp:spPr>
        <a:xfrm>
          <a:off x="2392773" y="1483"/>
          <a:ext cx="809086" cy="404543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3">
                <a:tint val="50000"/>
                <a:satMod val="300000"/>
              </a:schemeClr>
            </a:gs>
            <a:gs pos="35000">
              <a:schemeClr val="accent3">
                <a:tint val="37000"/>
                <a:satMod val="300000"/>
              </a:schemeClr>
            </a:gs>
            <a:gs pos="100000">
              <a:schemeClr val="accent3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3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3"/>
        </a:lnRef>
        <a:fillRef idx="2">
          <a:schemeClr val="accent3"/>
        </a:fillRef>
        <a:effectRef idx="1">
          <a:schemeClr val="accent3"/>
        </a:effectRef>
        <a:fontRef idx="minor">
          <a:schemeClr val="dk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recipe-manager</a:t>
          </a:r>
          <a:endParaRPr lang="en-US" sz="1300" kern="1200" dirty="0"/>
        </a:p>
      </dsp:txBody>
      <dsp:txXfrm>
        <a:off x="2404622" y="13332"/>
        <a:ext cx="785388" cy="380845"/>
      </dsp:txXfrm>
    </dsp:sp>
    <dsp:sp modelId="{12F35C4D-9AF1-024D-905C-7CB395514E34}">
      <dsp:nvSpPr>
        <dsp:cNvPr id="0" name=""/>
        <dsp:cNvSpPr/>
      </dsp:nvSpPr>
      <dsp:spPr>
        <a:xfrm>
          <a:off x="3201859" y="192373"/>
          <a:ext cx="323634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323634" y="1138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3355586" y="195664"/>
        <a:ext cx="16181" cy="16181"/>
      </dsp:txXfrm>
    </dsp:sp>
    <dsp:sp modelId="{6EB15561-2B2C-114B-8083-F53B664A75BC}">
      <dsp:nvSpPr>
        <dsp:cNvPr id="0" name=""/>
        <dsp:cNvSpPr/>
      </dsp:nvSpPr>
      <dsp:spPr>
        <a:xfrm>
          <a:off x="3525494" y="1483"/>
          <a:ext cx="809086" cy="404543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4">
                <a:tint val="50000"/>
                <a:satMod val="300000"/>
              </a:schemeClr>
            </a:gs>
            <a:gs pos="35000">
              <a:schemeClr val="accent4">
                <a:tint val="37000"/>
                <a:satMod val="300000"/>
              </a:schemeClr>
            </a:gs>
            <a:gs pos="100000">
              <a:schemeClr val="accent4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4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4"/>
        </a:lnRef>
        <a:fillRef idx="2">
          <a:schemeClr val="accent4"/>
        </a:fillRef>
        <a:effectRef idx="1">
          <a:schemeClr val="accent4"/>
        </a:effectRef>
        <a:fontRef idx="minor">
          <a:schemeClr val="dk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recipe</a:t>
          </a:r>
          <a:endParaRPr lang="en-US" sz="1300" kern="1200" dirty="0"/>
        </a:p>
      </dsp:txBody>
      <dsp:txXfrm>
        <a:off x="3537343" y="13332"/>
        <a:ext cx="785388" cy="380845"/>
      </dsp:txXfrm>
    </dsp:sp>
    <dsp:sp modelId="{30D7F2C4-490D-544F-A8B9-098BF192D0B7}">
      <dsp:nvSpPr>
        <dsp:cNvPr id="0" name=""/>
        <dsp:cNvSpPr/>
      </dsp:nvSpPr>
      <dsp:spPr>
        <a:xfrm>
          <a:off x="2069138" y="657598"/>
          <a:ext cx="323634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323634" y="1138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2222865" y="660889"/>
        <a:ext cx="16181" cy="16181"/>
      </dsp:txXfrm>
    </dsp:sp>
    <dsp:sp modelId="{F44F9F11-2B43-8343-92E7-43CA9A676323}">
      <dsp:nvSpPr>
        <dsp:cNvPr id="0" name=""/>
        <dsp:cNvSpPr/>
      </dsp:nvSpPr>
      <dsp:spPr>
        <a:xfrm>
          <a:off x="2392773" y="466708"/>
          <a:ext cx="809086" cy="404543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6">
                <a:tint val="50000"/>
                <a:satMod val="300000"/>
              </a:schemeClr>
            </a:gs>
            <a:gs pos="35000">
              <a:schemeClr val="accent6">
                <a:tint val="37000"/>
                <a:satMod val="300000"/>
              </a:schemeClr>
            </a:gs>
            <a:gs pos="100000">
              <a:schemeClr val="accent6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6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6"/>
        </a:lnRef>
        <a:fillRef idx="2">
          <a:schemeClr val="accent6"/>
        </a:fillRef>
        <a:effectRef idx="1">
          <a:schemeClr val="accent6"/>
        </a:effectRef>
        <a:fontRef idx="minor">
          <a:schemeClr val="dk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awesome-app</a:t>
          </a:r>
          <a:endParaRPr lang="en-US" sz="1300" kern="1200" dirty="0"/>
        </a:p>
      </dsp:txBody>
      <dsp:txXfrm>
        <a:off x="2404622" y="478557"/>
        <a:ext cx="785388" cy="380845"/>
      </dsp:txXfrm>
    </dsp:sp>
    <dsp:sp modelId="{2DEE3676-3DD3-3943-9351-8AD14AD5AA9B}">
      <dsp:nvSpPr>
        <dsp:cNvPr id="0" name=""/>
        <dsp:cNvSpPr/>
      </dsp:nvSpPr>
      <dsp:spPr>
        <a:xfrm rot="3310531">
          <a:off x="1947595" y="890210"/>
          <a:ext cx="566721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566721" y="1138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2216787" y="887424"/>
        <a:ext cx="28336" cy="28336"/>
      </dsp:txXfrm>
    </dsp:sp>
    <dsp:sp modelId="{B9F3DEE1-E14E-0D4F-B8C2-C4EE935E46AE}">
      <dsp:nvSpPr>
        <dsp:cNvPr id="0" name=""/>
        <dsp:cNvSpPr/>
      </dsp:nvSpPr>
      <dsp:spPr>
        <a:xfrm>
          <a:off x="2392773" y="931933"/>
          <a:ext cx="809086" cy="404543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5">
                <a:tint val="50000"/>
                <a:satMod val="300000"/>
              </a:schemeClr>
            </a:gs>
            <a:gs pos="35000">
              <a:schemeClr val="accent5">
                <a:tint val="37000"/>
                <a:satMod val="300000"/>
              </a:schemeClr>
            </a:gs>
            <a:gs pos="100000">
              <a:schemeClr val="accent5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5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5"/>
        </a:lnRef>
        <a:fillRef idx="2">
          <a:schemeClr val="accent5"/>
        </a:fillRef>
        <a:effectRef idx="1">
          <a:schemeClr val="accent5"/>
        </a:effectRef>
        <a:fontRef idx="minor">
          <a:schemeClr val="dk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security-</a:t>
          </a:r>
          <a:r>
            <a:rPr lang="en-US" sz="1300" kern="1200" dirty="0" err="1" smtClean="0"/>
            <a:t>pkg</a:t>
          </a:r>
          <a:endParaRPr lang="en-US" sz="1300" kern="1200" dirty="0"/>
        </a:p>
      </dsp:txBody>
      <dsp:txXfrm>
        <a:off x="2404622" y="943782"/>
        <a:ext cx="785388" cy="380845"/>
      </dsp:txXfrm>
    </dsp:sp>
    <dsp:sp modelId="{1EC3626B-BB2F-D84A-BB70-8FB8F716C4B7}">
      <dsp:nvSpPr>
        <dsp:cNvPr id="0" name=""/>
        <dsp:cNvSpPr/>
      </dsp:nvSpPr>
      <dsp:spPr>
        <a:xfrm rot="2142401">
          <a:off x="898956" y="1936966"/>
          <a:ext cx="398557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398557" y="11381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1088270" y="1938384"/>
        <a:ext cx="19927" cy="19927"/>
      </dsp:txXfrm>
    </dsp:sp>
    <dsp:sp modelId="{FAB3633E-4908-0745-A6D0-2350DC18B916}">
      <dsp:nvSpPr>
        <dsp:cNvPr id="0" name=""/>
        <dsp:cNvSpPr/>
      </dsp:nvSpPr>
      <dsp:spPr>
        <a:xfrm>
          <a:off x="1260052" y="1862383"/>
          <a:ext cx="809086" cy="404543"/>
        </a:xfrm>
        <a:prstGeom prst="roundRect">
          <a:avLst>
            <a:gd name="adj" fmla="val 10000"/>
          </a:avLst>
        </a:prstGeom>
        <a:solidFill>
          <a:schemeClr val="accent5"/>
        </a:solidFill>
        <a:ln w="25400" cap="flat" cmpd="sng" algn="ctr">
          <a:solidFill>
            <a:schemeClr val="accent5">
              <a:shade val="50000"/>
            </a:schemeClr>
          </a:solidFill>
          <a:prstDash val="solid"/>
        </a:ln>
        <a:effectLst/>
      </dsp:spPr>
      <dsp:style>
        <a:lnRef idx="2">
          <a:schemeClr val="accent5">
            <a:shade val="50000"/>
          </a:schemeClr>
        </a:lnRef>
        <a:fillRef idx="1">
          <a:schemeClr val="accent5"/>
        </a:fillRef>
        <a:effectRef idx="0">
          <a:schemeClr val="accent5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err="1" smtClean="0"/>
            <a:t>pkg</a:t>
          </a:r>
          <a:endParaRPr lang="en-US" sz="1300" kern="1200" dirty="0"/>
        </a:p>
      </dsp:txBody>
      <dsp:txXfrm>
        <a:off x="1271901" y="1874232"/>
        <a:ext cx="785388" cy="380845"/>
      </dsp:txXfrm>
    </dsp:sp>
    <dsp:sp modelId="{4B855456-F0DB-AA47-A4B4-C8030E97E7AA}">
      <dsp:nvSpPr>
        <dsp:cNvPr id="0" name=""/>
        <dsp:cNvSpPr/>
      </dsp:nvSpPr>
      <dsp:spPr>
        <a:xfrm rot="18289469">
          <a:off x="1947595" y="1820660"/>
          <a:ext cx="566721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566721" y="1138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2216787" y="1817874"/>
        <a:ext cx="28336" cy="28336"/>
      </dsp:txXfrm>
    </dsp:sp>
    <dsp:sp modelId="{66764F56-BC03-8D4B-A249-E5EDB4541AD4}">
      <dsp:nvSpPr>
        <dsp:cNvPr id="0" name=""/>
        <dsp:cNvSpPr/>
      </dsp:nvSpPr>
      <dsp:spPr>
        <a:xfrm>
          <a:off x="2392773" y="1397158"/>
          <a:ext cx="809086" cy="404543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dk1">
                <a:tint val="50000"/>
                <a:satMod val="300000"/>
              </a:schemeClr>
            </a:gs>
            <a:gs pos="35000">
              <a:schemeClr val="dk1">
                <a:tint val="37000"/>
                <a:satMod val="300000"/>
              </a:schemeClr>
            </a:gs>
            <a:gs pos="100000">
              <a:schemeClr val="dk1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dk1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dk1"/>
        </a:lnRef>
        <a:fillRef idx="2">
          <a:schemeClr val="dk1"/>
        </a:fillRef>
        <a:effectRef idx="1">
          <a:schemeClr val="dk1"/>
        </a:effectRef>
        <a:fontRef idx="minor">
          <a:schemeClr val="dk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err="1" smtClean="0"/>
            <a:t>fmt</a:t>
          </a:r>
          <a:endParaRPr lang="en-US" sz="1300" kern="1200" dirty="0"/>
        </a:p>
      </dsp:txBody>
      <dsp:txXfrm>
        <a:off x="2404622" y="1409007"/>
        <a:ext cx="785388" cy="380845"/>
      </dsp:txXfrm>
    </dsp:sp>
    <dsp:sp modelId="{CCEE34B3-91F4-6146-BB4E-1BB5471D63F3}">
      <dsp:nvSpPr>
        <dsp:cNvPr id="0" name=""/>
        <dsp:cNvSpPr/>
      </dsp:nvSpPr>
      <dsp:spPr>
        <a:xfrm>
          <a:off x="2069138" y="2053272"/>
          <a:ext cx="323634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323634" y="1138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2222865" y="2056563"/>
        <a:ext cx="16181" cy="16181"/>
      </dsp:txXfrm>
    </dsp:sp>
    <dsp:sp modelId="{8625D8D4-C721-114B-BA1C-E9D7CD9E713A}">
      <dsp:nvSpPr>
        <dsp:cNvPr id="0" name=""/>
        <dsp:cNvSpPr/>
      </dsp:nvSpPr>
      <dsp:spPr>
        <a:xfrm>
          <a:off x="2392773" y="1862383"/>
          <a:ext cx="809086" cy="404543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4">
                <a:tint val="50000"/>
                <a:satMod val="300000"/>
              </a:schemeClr>
            </a:gs>
            <a:gs pos="35000">
              <a:schemeClr val="accent4">
                <a:tint val="37000"/>
                <a:satMod val="300000"/>
              </a:schemeClr>
            </a:gs>
            <a:gs pos="100000">
              <a:schemeClr val="accent4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4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4"/>
        </a:lnRef>
        <a:fillRef idx="2">
          <a:schemeClr val="accent4"/>
        </a:fillRef>
        <a:effectRef idx="1">
          <a:schemeClr val="accent4"/>
        </a:effectRef>
        <a:fontRef idx="minor">
          <a:schemeClr val="dk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recipe</a:t>
          </a:r>
          <a:endParaRPr lang="en-US" sz="1300" kern="1200" dirty="0"/>
        </a:p>
      </dsp:txBody>
      <dsp:txXfrm>
        <a:off x="2404622" y="1874232"/>
        <a:ext cx="785388" cy="380845"/>
      </dsp:txXfrm>
    </dsp:sp>
    <dsp:sp modelId="{75DF0864-8FCD-474F-A98B-246628C24555}">
      <dsp:nvSpPr>
        <dsp:cNvPr id="0" name=""/>
        <dsp:cNvSpPr/>
      </dsp:nvSpPr>
      <dsp:spPr>
        <a:xfrm rot="3310531">
          <a:off x="1947595" y="2285885"/>
          <a:ext cx="566721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566721" y="1138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2216787" y="2283099"/>
        <a:ext cx="28336" cy="28336"/>
      </dsp:txXfrm>
    </dsp:sp>
    <dsp:sp modelId="{953F2696-B1D8-524A-A742-B16201510455}">
      <dsp:nvSpPr>
        <dsp:cNvPr id="0" name=""/>
        <dsp:cNvSpPr/>
      </dsp:nvSpPr>
      <dsp:spPr>
        <a:xfrm>
          <a:off x="2392773" y="2327607"/>
          <a:ext cx="809086" cy="404543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5">
                <a:tint val="50000"/>
                <a:satMod val="300000"/>
              </a:schemeClr>
            </a:gs>
            <a:gs pos="35000">
              <a:schemeClr val="accent5">
                <a:tint val="37000"/>
                <a:satMod val="300000"/>
              </a:schemeClr>
            </a:gs>
            <a:gs pos="100000">
              <a:schemeClr val="accent5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5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5"/>
        </a:lnRef>
        <a:fillRef idx="2">
          <a:schemeClr val="accent5"/>
        </a:fillRef>
        <a:effectRef idx="1">
          <a:schemeClr val="accent5"/>
        </a:effectRef>
        <a:fontRef idx="minor">
          <a:schemeClr val="dk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security</a:t>
          </a:r>
          <a:endParaRPr lang="en-US" sz="1300" kern="1200" dirty="0"/>
        </a:p>
      </dsp:txBody>
      <dsp:txXfrm>
        <a:off x="2404622" y="2339456"/>
        <a:ext cx="785388" cy="380845"/>
      </dsp:txXfrm>
    </dsp:sp>
    <dsp:sp modelId="{0AE60012-E971-2040-96C9-942F43C6A580}">
      <dsp:nvSpPr>
        <dsp:cNvPr id="0" name=""/>
        <dsp:cNvSpPr/>
      </dsp:nvSpPr>
      <dsp:spPr>
        <a:xfrm rot="4467012">
          <a:off x="494609" y="2402191"/>
          <a:ext cx="1207250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1207250" y="11381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1068053" y="2383392"/>
        <a:ext cx="60362" cy="60362"/>
      </dsp:txXfrm>
    </dsp:sp>
    <dsp:sp modelId="{302E0FC5-3EAE-FF4E-96A7-7561C3B381ED}">
      <dsp:nvSpPr>
        <dsp:cNvPr id="0" name=""/>
        <dsp:cNvSpPr/>
      </dsp:nvSpPr>
      <dsp:spPr>
        <a:xfrm>
          <a:off x="1260052" y="2792832"/>
          <a:ext cx="809086" cy="404543"/>
        </a:xfrm>
        <a:prstGeom prst="roundRect">
          <a:avLst>
            <a:gd name="adj" fmla="val 10000"/>
          </a:avLst>
        </a:prstGeom>
        <a:solidFill>
          <a:schemeClr val="accent6"/>
        </a:solidFill>
        <a:ln w="25400" cap="flat" cmpd="sng" algn="ctr">
          <a:solidFill>
            <a:schemeClr val="accent6">
              <a:shade val="50000"/>
            </a:schemeClr>
          </a:solidFill>
          <a:prstDash val="solid"/>
        </a:ln>
        <a:effectLst/>
      </dsp:spPr>
      <dsp:style>
        <a:lnRef idx="2">
          <a:schemeClr val="accent6">
            <a:shade val="50000"/>
          </a:schemeClr>
        </a:lnRef>
        <a:fillRef idx="1">
          <a:schemeClr val="accent6"/>
        </a:fillRef>
        <a:effectRef idx="0">
          <a:schemeClr val="accent6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bin</a:t>
          </a:r>
          <a:endParaRPr lang="en-US" sz="1300" kern="1200" dirty="0"/>
        </a:p>
      </dsp:txBody>
      <dsp:txXfrm>
        <a:off x="1271901" y="2804681"/>
        <a:ext cx="785388" cy="380845"/>
      </dsp:txXfrm>
    </dsp:sp>
    <dsp:sp modelId="{9B4DDFED-BB6B-3F47-B98F-693A339B5E86}">
      <dsp:nvSpPr>
        <dsp:cNvPr id="0" name=""/>
        <dsp:cNvSpPr/>
      </dsp:nvSpPr>
      <dsp:spPr>
        <a:xfrm>
          <a:off x="2069138" y="2983722"/>
          <a:ext cx="323634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323634" y="1138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2222865" y="2987013"/>
        <a:ext cx="16181" cy="16181"/>
      </dsp:txXfrm>
    </dsp:sp>
    <dsp:sp modelId="{3ED6E3EA-9774-5F41-80B5-6A4BBBB1DD03}">
      <dsp:nvSpPr>
        <dsp:cNvPr id="0" name=""/>
        <dsp:cNvSpPr/>
      </dsp:nvSpPr>
      <dsp:spPr>
        <a:xfrm>
          <a:off x="2392773" y="2792832"/>
          <a:ext cx="809086" cy="404543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6">
                <a:tint val="50000"/>
                <a:satMod val="300000"/>
              </a:schemeClr>
            </a:gs>
            <a:gs pos="35000">
              <a:schemeClr val="accent6">
                <a:tint val="37000"/>
                <a:satMod val="300000"/>
              </a:schemeClr>
            </a:gs>
            <a:gs pos="100000">
              <a:schemeClr val="accent6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6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6"/>
        </a:lnRef>
        <a:fillRef idx="2">
          <a:schemeClr val="accent6"/>
        </a:fillRef>
        <a:effectRef idx="1">
          <a:schemeClr val="accent6"/>
        </a:effectRef>
        <a:fontRef idx="minor">
          <a:schemeClr val="dk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awesome</a:t>
          </a:r>
          <a:endParaRPr lang="en-US" sz="1300" kern="1200" dirty="0"/>
        </a:p>
      </dsp:txBody>
      <dsp:txXfrm>
        <a:off x="2404622" y="2804681"/>
        <a:ext cx="785388" cy="38084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1/15/17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9088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1/15/17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1072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1/15/17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18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1/15/17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924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1/15/17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5732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1/15/17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8917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1/15/17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4881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1/15/17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0343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1/15/17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755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1/15/17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3372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1/15/17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8657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82BD4C-ED20-EB4D-B379-5B505F7F885F}" type="datetimeFigureOut">
              <a:rPr lang="en-US" smtClean="0"/>
              <a:t>1/15/17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6249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your@email.com" TargetMode="Externa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xiliax/go-lang-programming" TargetMode="Externa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doc/effective_go.html%23functions" TargetMode="Externa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xiliax/go-lang-programming" TargetMode="Externa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xiliax/go-lang-programming" TargetMode="Externa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Packages" TargetMode="Externa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golang.org" TargetMode="Externa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Array_types" TargetMode="Externa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Array_types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Array_types" TargetMode="Externa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log.golang.org/go-slices-usage-and-internals" TargetMode="External"/><Relationship Id="rId3" Type="http://schemas.openxmlformats.org/officeDocument/2006/relationships/hyperlink" Target="https://golang.org/ref/spec%23Slice_types" TargetMode="Externa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Relationship Id="rId3" Type="http://schemas.openxmlformats.org/officeDocument/2006/relationships/image" Target="../media/image47.png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Relationship Id="rId3" Type="http://schemas.openxmlformats.org/officeDocument/2006/relationships/image" Target="../media/image49.png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log.golang.org/go-slices-usage-and-internals" TargetMode="External"/><Relationship Id="rId3" Type="http://schemas.openxmlformats.org/officeDocument/2006/relationships/hyperlink" Target="https://golang.org/ref/spec%23Slice_types" TargetMode="Externa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log.golang.org/go-slices-usage-and-internals" TargetMode="External"/><Relationship Id="rId3" Type="http://schemas.openxmlformats.org/officeDocument/2006/relationships/hyperlink" Target="https://golang.org/ref/spec%23Slice_types" TargetMode="Externa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log.golang.org/go-slices-usage-and-internals" TargetMode="External"/><Relationship Id="rId3" Type="http://schemas.openxmlformats.org/officeDocument/2006/relationships/hyperlink" Target="https://golang.org/ref/spec%23Slice_types" TargetMode="Externa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log.golang.org/go-slices-usage-and-internals" TargetMode="External"/><Relationship Id="rId3" Type="http://schemas.openxmlformats.org/officeDocument/2006/relationships/hyperlink" Target="https://golang.org/ref/spec%23Slice_types" TargetMode="Externa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log.golang.org/go-slices-usage-and-internals" TargetMode="External"/><Relationship Id="rId3" Type="http://schemas.openxmlformats.org/officeDocument/2006/relationships/hyperlink" Target="https://golang.org/ref/spec%23Slice_types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log.golang.org/go-slices-usage-and-internals" TargetMode="External"/><Relationship Id="rId3" Type="http://schemas.openxmlformats.org/officeDocument/2006/relationships/hyperlink" Target="https://golang.org/ref/spec%23Slice_types" TargetMode="Externa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log.golang.org/go-slices-usage-and-internals" TargetMode="External"/><Relationship Id="rId3" Type="http://schemas.openxmlformats.org/officeDocument/2006/relationships/hyperlink" Target="https://golang.org/ref/spec%23Slice_types" TargetMode="Externa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gif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Slice_types" TargetMode="Externa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Map_types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golang.org" TargetMode="External"/><Relationship Id="rId3" Type="http://schemas.openxmlformats.org/officeDocument/2006/relationships/hyperlink" Target="http://git-scm.com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your@email.com" TargetMode="Externa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en.wikipedia.org/wiki/Signed_number_representations" TargetMode="Externa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pkg/" TargetMode="Externa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your@email.com" TargetMode="Externa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Go Lang Programming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By </a:t>
            </a:r>
            <a:r>
              <a:rPr lang="en-US" dirty="0" err="1" smtClean="0"/>
              <a:t>Verrol</a:t>
            </a:r>
            <a:r>
              <a:rPr lang="en-US" dirty="0" smtClean="0"/>
              <a:t> Adams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0464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Linux Installation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Download the ‘Required Software’ for your platform: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 </a:t>
            </a:r>
            <a:r>
              <a:rPr lang="en-US" dirty="0" err="1" smtClean="0"/>
              <a:t>Git</a:t>
            </a:r>
            <a:endParaRPr lang="en-US" dirty="0" smtClean="0"/>
          </a:p>
          <a:p>
            <a:pPr marL="914400" lvl="1" indent="-514350"/>
            <a:r>
              <a:rPr lang="en-US" dirty="0" smtClean="0"/>
              <a:t>Create a .</a:t>
            </a:r>
            <a:r>
              <a:rPr lang="en-US" dirty="0" err="1" smtClean="0"/>
              <a:t>gitconfig</a:t>
            </a:r>
            <a:r>
              <a:rPr lang="en-US" dirty="0" smtClean="0"/>
              <a:t> file in $HOME/.</a:t>
            </a:r>
            <a:r>
              <a:rPr lang="en-US" dirty="0" err="1" smtClean="0"/>
              <a:t>gitconf</a:t>
            </a:r>
            <a:r>
              <a:rPr lang="en-US" dirty="0" smtClean="0"/>
              <a:t>:</a:t>
            </a:r>
          </a:p>
          <a:p>
            <a:pPr marL="1314450" lvl="2" indent="-514350"/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 err="1" smtClean="0"/>
              <a:t>config</a:t>
            </a:r>
            <a:r>
              <a:rPr lang="en-US" dirty="0" smtClean="0"/>
              <a:t> --global </a:t>
            </a:r>
            <a:r>
              <a:rPr lang="en-US" dirty="0" err="1" smtClean="0"/>
              <a:t>user.email</a:t>
            </a:r>
            <a:r>
              <a:rPr lang="en-US" dirty="0" smtClean="0"/>
              <a:t> </a:t>
            </a:r>
            <a:r>
              <a:rPr lang="en-US" dirty="0" smtClean="0">
                <a:hlinkClick r:id="rId2"/>
              </a:rPr>
              <a:t>“your@email.com</a:t>
            </a:r>
            <a:r>
              <a:rPr lang="en-US" dirty="0" smtClean="0"/>
              <a:t>”</a:t>
            </a:r>
          </a:p>
          <a:p>
            <a:pPr marL="1314450" lvl="2" indent="-514350"/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 err="1" smtClean="0"/>
              <a:t>config</a:t>
            </a:r>
            <a:r>
              <a:rPr lang="en-US" dirty="0" smtClean="0"/>
              <a:t> --global </a:t>
            </a:r>
            <a:r>
              <a:rPr lang="en-US" dirty="0" err="1" smtClean="0"/>
              <a:t>user.name</a:t>
            </a:r>
            <a:r>
              <a:rPr lang="en-US" dirty="0" smtClean="0"/>
              <a:t> “your name”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 Go tools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Create GOPATH home directory</a:t>
            </a:r>
          </a:p>
          <a:p>
            <a:pPr marL="1314450" lvl="2" indent="-514350"/>
            <a:r>
              <a:rPr lang="en-US" dirty="0" smtClean="0"/>
              <a:t>$ </a:t>
            </a:r>
            <a:r>
              <a:rPr lang="en-US" dirty="0" err="1" smtClean="0"/>
              <a:t>mkdir</a:t>
            </a:r>
            <a:r>
              <a:rPr lang="en-US" dirty="0" smtClean="0"/>
              <a:t> –p $HOME/</a:t>
            </a:r>
            <a:r>
              <a:rPr lang="en-US" dirty="0" err="1" smtClean="0"/>
              <a:t>lcp</a:t>
            </a:r>
            <a:r>
              <a:rPr lang="en-US" dirty="0" smtClean="0"/>
              <a:t>/go-</a:t>
            </a:r>
            <a:r>
              <a:rPr lang="en-US" dirty="0" err="1" smtClean="0"/>
              <a:t>lang</a:t>
            </a:r>
            <a:r>
              <a:rPr lang="en-US" dirty="0" smtClean="0"/>
              <a:t>-programming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Set GOPATH </a:t>
            </a:r>
            <a:r>
              <a:rPr lang="en-US" dirty="0" err="1" smtClean="0"/>
              <a:t>env</a:t>
            </a:r>
            <a:r>
              <a:rPr lang="en-US" dirty="0" smtClean="0"/>
              <a:t> to point this directory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 Visual Studio Code</a:t>
            </a:r>
          </a:p>
          <a:p>
            <a:pPr marL="914400" lvl="1" indent="-514350"/>
            <a:r>
              <a:rPr lang="en-US" dirty="0" smtClean="0"/>
              <a:t>Install Go plugin</a:t>
            </a:r>
          </a:p>
        </p:txBody>
      </p:sp>
    </p:spTree>
    <p:extLst>
      <p:ext uri="{BB962C8B-B14F-4D97-AF65-F5344CB8AC3E}">
        <p14:creationId xmlns:p14="http://schemas.microsoft.com/office/powerpoint/2010/main" val="18422195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Dereference Operator: *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80880"/>
          </a:xfrm>
        </p:spPr>
        <p:txBody>
          <a:bodyPr>
            <a:normAutofit/>
          </a:bodyPr>
          <a:lstStyle/>
          <a:p>
            <a:r>
              <a:rPr lang="en-US" dirty="0" smtClean="0"/>
              <a:t>Use the ‘</a:t>
            </a:r>
            <a:r>
              <a:rPr lang="en-US" b="1" i="1" dirty="0" smtClean="0">
                <a:solidFill>
                  <a:schemeClr val="accent5"/>
                </a:solidFill>
              </a:rPr>
              <a:t>deference</a:t>
            </a:r>
            <a:r>
              <a:rPr lang="en-US" dirty="0" smtClean="0"/>
              <a:t>’ operator to get the </a:t>
            </a:r>
            <a:r>
              <a:rPr lang="en-US" b="1" i="1" dirty="0" smtClean="0">
                <a:solidFill>
                  <a:schemeClr val="accent5"/>
                </a:solidFill>
              </a:rPr>
              <a:t>value </a:t>
            </a:r>
            <a:r>
              <a:rPr lang="en-US" dirty="0" smtClean="0"/>
              <a:t>of </a:t>
            </a:r>
            <a:r>
              <a:rPr lang="en-US" b="1" i="1" dirty="0" smtClean="0">
                <a:solidFill>
                  <a:srgbClr val="FF0000"/>
                </a:solidFill>
              </a:rPr>
              <a:t>ANY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b="1" i="1" dirty="0" smtClean="0"/>
              <a:t>pointer</a:t>
            </a:r>
            <a:r>
              <a:rPr lang="en-US" dirty="0" smtClean="0"/>
              <a:t>.</a:t>
            </a:r>
            <a:endParaRPr lang="en-US" dirty="0">
              <a:solidFill>
                <a:schemeClr val="accent5"/>
              </a:solidFill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1611702" y="3474936"/>
            <a:ext cx="5920596" cy="727997"/>
            <a:chOff x="1475740" y="3474936"/>
            <a:chExt cx="5920596" cy="727997"/>
          </a:xfrm>
        </p:grpSpPr>
        <p:grpSp>
          <p:nvGrpSpPr>
            <p:cNvPr id="23" name="Group 22"/>
            <p:cNvGrpSpPr/>
            <p:nvPr/>
          </p:nvGrpSpPr>
          <p:grpSpPr>
            <a:xfrm>
              <a:off x="1475740" y="3474936"/>
              <a:ext cx="2340018" cy="727997"/>
              <a:chOff x="1550202" y="3474936"/>
              <a:chExt cx="1930427" cy="727997"/>
            </a:xfrm>
          </p:grpSpPr>
          <p:sp>
            <p:nvSpPr>
              <p:cNvPr id="4" name="Rectangle 3"/>
              <p:cNvSpPr/>
              <p:nvPr/>
            </p:nvSpPr>
            <p:spPr>
              <a:xfrm>
                <a:off x="1550202" y="3474936"/>
                <a:ext cx="1930427" cy="358665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 smtClean="0"/>
                  <a:t>ppCount</a:t>
                </a:r>
                <a:r>
                  <a:rPr lang="en-US" dirty="0" smtClean="0"/>
                  <a:t>: 198</a:t>
                </a:r>
                <a:endParaRPr lang="en-US" dirty="0"/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1550202" y="3833601"/>
                <a:ext cx="1930427" cy="369332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7" name="TextBox 6"/>
            <p:cNvSpPr txBox="1"/>
            <p:nvPr/>
          </p:nvSpPr>
          <p:spPr>
            <a:xfrm>
              <a:off x="4603603" y="3541213"/>
              <a:ext cx="823121" cy="584776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 smtClean="0"/>
                <a:t>*</a:t>
              </a:r>
              <a:endParaRPr lang="en-US" sz="3200" b="1" dirty="0"/>
            </a:p>
          </p:txBody>
        </p:sp>
        <p:cxnSp>
          <p:nvCxnSpPr>
            <p:cNvPr id="9" name="Straight Arrow Connector 8"/>
            <p:cNvCxnSpPr>
              <a:endCxn id="7" idx="1"/>
            </p:cNvCxnSpPr>
            <p:nvPr/>
          </p:nvCxnSpPr>
          <p:spPr>
            <a:xfrm>
              <a:off x="3815757" y="3833601"/>
              <a:ext cx="787846" cy="0"/>
            </a:xfrm>
            <a:prstGeom prst="straightConnector1">
              <a:avLst/>
            </a:prstGeom>
            <a:ln w="76200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Rectangle 7"/>
            <p:cNvSpPr/>
            <p:nvPr/>
          </p:nvSpPr>
          <p:spPr>
            <a:xfrm>
              <a:off x="6214569" y="3474936"/>
              <a:ext cx="1181767" cy="727997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156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7" idx="3"/>
              <a:endCxn id="8" idx="1"/>
            </p:cNvCxnSpPr>
            <p:nvPr/>
          </p:nvCxnSpPr>
          <p:spPr>
            <a:xfrm>
              <a:off x="5426724" y="3833601"/>
              <a:ext cx="787845" cy="5334"/>
            </a:xfrm>
            <a:prstGeom prst="straightConnector1">
              <a:avLst/>
            </a:prstGeom>
            <a:ln w="76200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/>
          <p:cNvGrpSpPr/>
          <p:nvPr/>
        </p:nvGrpSpPr>
        <p:grpSpPr>
          <a:xfrm>
            <a:off x="1148938" y="5170341"/>
            <a:ext cx="6846124" cy="740906"/>
            <a:chOff x="723601" y="5170341"/>
            <a:chExt cx="6846124" cy="740906"/>
          </a:xfrm>
        </p:grpSpPr>
        <p:sp>
          <p:nvSpPr>
            <p:cNvPr id="12" name="Rectangle 11"/>
            <p:cNvSpPr/>
            <p:nvPr/>
          </p:nvSpPr>
          <p:spPr>
            <a:xfrm>
              <a:off x="6056561" y="5170341"/>
              <a:ext cx="1513164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count: 1737</a:t>
              </a:r>
              <a:endParaRPr 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056561" y="5529006"/>
              <a:ext cx="1513164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Address: 156</a:t>
              </a:r>
              <a:endParaRPr lang="en-US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723601" y="5170341"/>
              <a:ext cx="1582657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ppCount</a:t>
              </a:r>
              <a:r>
                <a:rPr lang="en-US" dirty="0" smtClean="0"/>
                <a:t>: 198</a:t>
              </a:r>
              <a:endParaRPr 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23601" y="5529006"/>
              <a:ext cx="1582657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Address: 742</a:t>
              </a:r>
              <a:endParaRPr lang="en-US" dirty="0"/>
            </a:p>
          </p:txBody>
        </p:sp>
        <p:cxnSp>
          <p:nvCxnSpPr>
            <p:cNvPr id="16" name="Straight Arrow Connector 15"/>
            <p:cNvCxnSpPr>
              <a:stCxn id="17" idx="3"/>
              <a:endCxn id="13" idx="1"/>
            </p:cNvCxnSpPr>
            <p:nvPr/>
          </p:nvCxnSpPr>
          <p:spPr>
            <a:xfrm>
              <a:off x="5032159" y="5362583"/>
              <a:ext cx="1024402" cy="351089"/>
            </a:xfrm>
            <a:prstGeom prst="straightConnector1">
              <a:avLst/>
            </a:prstGeom>
            <a:ln w="57150" cmpd="sng">
              <a:solidFill>
                <a:schemeClr val="accent4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 16"/>
            <p:cNvSpPr/>
            <p:nvPr/>
          </p:nvSpPr>
          <p:spPr>
            <a:xfrm>
              <a:off x="3534493" y="5183250"/>
              <a:ext cx="1497666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pCount</a:t>
              </a:r>
              <a:r>
                <a:rPr lang="en-US" dirty="0" smtClean="0"/>
                <a:t>: 156</a:t>
              </a:r>
              <a:endParaRPr lang="en-US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534493" y="5541915"/>
              <a:ext cx="1497666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Address: 198</a:t>
              </a:r>
              <a:endParaRPr lang="en-US" dirty="0"/>
            </a:p>
          </p:txBody>
        </p:sp>
        <p:cxnSp>
          <p:nvCxnSpPr>
            <p:cNvPr id="20" name="Straight Arrow Connector 19"/>
            <p:cNvCxnSpPr>
              <a:stCxn id="14" idx="3"/>
              <a:endCxn id="18" idx="1"/>
            </p:cNvCxnSpPr>
            <p:nvPr/>
          </p:nvCxnSpPr>
          <p:spPr>
            <a:xfrm>
              <a:off x="2306258" y="5349674"/>
              <a:ext cx="1228235" cy="376907"/>
            </a:xfrm>
            <a:prstGeom prst="straightConnector1">
              <a:avLst/>
            </a:prstGeom>
            <a:ln w="57150" cmpd="sng">
              <a:solidFill>
                <a:schemeClr val="accent4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4048414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Declaring Pointer Variables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How do you declare a ‘variable’ which holds a ‘pointer’?</a:t>
            </a:r>
          </a:p>
          <a:p>
            <a:pPr lvl="1"/>
            <a:r>
              <a:rPr lang="en-US" dirty="0" smtClean="0"/>
              <a:t>Syntax: </a:t>
            </a:r>
          </a:p>
          <a:p>
            <a:pPr marL="857250" lvl="2" indent="0">
              <a:buNone/>
            </a:pPr>
            <a:r>
              <a:rPr lang="en-US" b="1" i="1" dirty="0" err="1" smtClean="0">
                <a:solidFill>
                  <a:srgbClr val="008000"/>
                </a:solidFill>
              </a:rPr>
              <a:t>var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smtClean="0">
                <a:solidFill>
                  <a:srgbClr val="3366FF"/>
                </a:solidFill>
              </a:rPr>
              <a:t>name/identifier 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[type] </a:t>
            </a:r>
            <a:r>
              <a:rPr lang="en-US" b="1" i="1" dirty="0" smtClean="0">
                <a:solidFill>
                  <a:srgbClr val="000000"/>
                </a:solidFill>
              </a:rPr>
              <a:t>[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pointer value</a:t>
            </a:r>
            <a:r>
              <a:rPr lang="en-US" b="1" i="1" dirty="0" smtClean="0"/>
              <a:t>]</a:t>
            </a:r>
          </a:p>
          <a:p>
            <a:pPr lvl="2"/>
            <a:r>
              <a:rPr lang="en-US" dirty="0" smtClean="0"/>
              <a:t>Where ‘type’ is:</a:t>
            </a:r>
          </a:p>
          <a:p>
            <a:pPr lvl="3"/>
            <a:r>
              <a:rPr lang="en-US" b="1" dirty="0">
                <a:solidFill>
                  <a:srgbClr val="800000"/>
                </a:solidFill>
              </a:rPr>
              <a:t>&lt;# indirections</a:t>
            </a:r>
            <a:r>
              <a:rPr lang="en-US" b="1" dirty="0" smtClean="0">
                <a:solidFill>
                  <a:srgbClr val="800000"/>
                </a:solidFill>
              </a:rPr>
              <a:t>&gt;&lt;type of value&gt;</a:t>
            </a:r>
            <a:endParaRPr lang="en-US" dirty="0" smtClean="0"/>
          </a:p>
          <a:p>
            <a:pPr lvl="2"/>
            <a:r>
              <a:rPr lang="en-US" dirty="0" smtClean="0"/>
              <a:t>Examples:</a:t>
            </a: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var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addressOfCount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&amp;count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var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smtClean="0">
                <a:solidFill>
                  <a:srgbClr val="3366FF"/>
                </a:solidFill>
              </a:rPr>
              <a:t>buffer 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*byte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var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pMessage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&amp;message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var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ptrLoggingEnabled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&amp;</a:t>
            </a:r>
            <a:r>
              <a:rPr lang="en-US" b="1" i="1" dirty="0" err="1" smtClean="0">
                <a:solidFill>
                  <a:schemeClr val="accent5">
                    <a:lumMod val="75000"/>
                  </a:schemeClr>
                </a:solidFill>
              </a:rPr>
              <a:t>isLoggingEnabled</a:t>
            </a:r>
            <a:endParaRPr lang="en-US" b="1" i="1" dirty="0" smtClean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63122" y="6242443"/>
            <a:ext cx="8205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NOTE</a:t>
            </a:r>
            <a:r>
              <a:rPr lang="en-US" b="1" i="1" dirty="0">
                <a:solidFill>
                  <a:srgbClr val="000000"/>
                </a:solidFill>
              </a:rPr>
              <a:t>:</a:t>
            </a:r>
            <a:r>
              <a:rPr lang="en-US" b="1" i="1" dirty="0">
                <a:solidFill>
                  <a:srgbClr val="FF0000"/>
                </a:solidFill>
              </a:rPr>
              <a:t> A pointer variable that is not given a value gets the value ‘</a:t>
            </a:r>
            <a:r>
              <a:rPr lang="en-US" b="1" i="1" dirty="0" smtClean="0">
                <a:solidFill>
                  <a:srgbClr val="FF0000"/>
                </a:solidFill>
              </a:rPr>
              <a:t>nil’, which </a:t>
            </a:r>
            <a:r>
              <a:rPr lang="en-US" b="1" i="1" dirty="0">
                <a:solidFill>
                  <a:srgbClr val="FF0000"/>
                </a:solidFill>
              </a:rPr>
              <a:t>is like </a:t>
            </a:r>
            <a:r>
              <a:rPr lang="en-US" b="1" i="1" dirty="0" smtClean="0">
                <a:solidFill>
                  <a:srgbClr val="FF0000"/>
                </a:solidFill>
              </a:rPr>
              <a:t>0.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078992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Address Of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5472" r="-5472"/>
          <a:stretch>
            <a:fillRect/>
          </a:stretch>
        </p:blipFill>
        <p:spPr/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1628" y="1600200"/>
            <a:ext cx="3843771" cy="1610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15680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Dereference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6014" r="-6014"/>
          <a:stretch>
            <a:fillRect/>
          </a:stretch>
        </p:blipFill>
        <p:spPr/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3547" y="1617084"/>
            <a:ext cx="3761185" cy="1911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37419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Closing Remarks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000" dirty="0" smtClean="0"/>
              <a:t>Pointers are cool</a:t>
            </a:r>
          </a:p>
          <a:p>
            <a:r>
              <a:rPr lang="en-US" sz="2000" dirty="0" smtClean="0"/>
              <a:t>Not as scary as they may first seem</a:t>
            </a:r>
          </a:p>
          <a:p>
            <a:r>
              <a:rPr lang="en-US" sz="2000" dirty="0" smtClean="0"/>
              <a:t>Provides indirection, which can be useful in manipulating large mounts of data</a:t>
            </a:r>
            <a:endParaRPr lang="en-US" sz="16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21877827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Illustration ONLY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 l="-4222" r="-422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627834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7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The ‘if’ Statement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Ch.2 : The Basics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820568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</a:t>
            </a:r>
            <a:r>
              <a:rPr lang="en-US" dirty="0"/>
              <a:t>is ‘Control Flow’?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</a:t>
            </a:r>
            <a:r>
              <a:rPr lang="en-US" dirty="0"/>
              <a:t>‘if’ </a:t>
            </a:r>
            <a:r>
              <a:rPr lang="en-US" dirty="0" smtClean="0"/>
              <a:t>Statement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Examples of using the ‘if’ Statement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3730116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Programs So Far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735113" y="2443826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1735113" y="2904500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2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1735113" y="3365174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3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1735113" y="3825848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1735113" y="4286522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1735113" y="4747196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1735113" y="1983152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sp>
        <p:nvSpPr>
          <p:cNvPr id="4" name="Rectangle 3"/>
          <p:cNvSpPr/>
          <p:nvPr/>
        </p:nvSpPr>
        <p:spPr>
          <a:xfrm>
            <a:off x="5632268" y="4747196"/>
            <a:ext cx="257685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/>
          <p:cNvSpPr/>
          <p:nvPr/>
        </p:nvSpPr>
        <p:spPr>
          <a:xfrm rot="10800000">
            <a:off x="5632268" y="1983152"/>
            <a:ext cx="257685" cy="227949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/>
          <p:cNvCxnSpPr>
            <a:stCxn id="11" idx="2"/>
            <a:endCxn id="5" idx="0"/>
          </p:cNvCxnSpPr>
          <p:nvPr/>
        </p:nvCxnSpPr>
        <p:spPr>
          <a:xfrm>
            <a:off x="2516652" y="2211101"/>
            <a:ext cx="0" cy="232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5" idx="2"/>
            <a:endCxn id="6" idx="0"/>
          </p:cNvCxnSpPr>
          <p:nvPr/>
        </p:nvCxnSpPr>
        <p:spPr>
          <a:xfrm>
            <a:off x="2516652" y="2671775"/>
            <a:ext cx="0" cy="232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6" idx="2"/>
            <a:endCxn id="7" idx="0"/>
          </p:cNvCxnSpPr>
          <p:nvPr/>
        </p:nvCxnSpPr>
        <p:spPr>
          <a:xfrm>
            <a:off x="2516652" y="3132449"/>
            <a:ext cx="0" cy="232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7" idx="2"/>
            <a:endCxn id="8" idx="0"/>
          </p:cNvCxnSpPr>
          <p:nvPr/>
        </p:nvCxnSpPr>
        <p:spPr>
          <a:xfrm>
            <a:off x="2516652" y="3593123"/>
            <a:ext cx="0" cy="232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8" idx="2"/>
            <a:endCxn id="9" idx="0"/>
          </p:cNvCxnSpPr>
          <p:nvPr/>
        </p:nvCxnSpPr>
        <p:spPr>
          <a:xfrm>
            <a:off x="2516652" y="4053797"/>
            <a:ext cx="0" cy="232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9" idx="2"/>
            <a:endCxn id="10" idx="0"/>
          </p:cNvCxnSpPr>
          <p:nvPr/>
        </p:nvCxnSpPr>
        <p:spPr>
          <a:xfrm>
            <a:off x="2516652" y="4514471"/>
            <a:ext cx="0" cy="232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12" idx="0"/>
            <a:endCxn id="4" idx="0"/>
          </p:cNvCxnSpPr>
          <p:nvPr/>
        </p:nvCxnSpPr>
        <p:spPr>
          <a:xfrm>
            <a:off x="5761110" y="2211101"/>
            <a:ext cx="1" cy="253609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22320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“if”?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221001" y="5195089"/>
            <a:ext cx="257685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/>
          <p:cNvSpPr/>
          <p:nvPr/>
        </p:nvSpPr>
        <p:spPr>
          <a:xfrm rot="10800000">
            <a:off x="2221001" y="2431045"/>
            <a:ext cx="257685" cy="227949"/>
          </a:xfrm>
          <a:prstGeom prst="triangl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Arrow Connector 33"/>
          <p:cNvCxnSpPr>
            <a:stCxn id="12" idx="0"/>
            <a:endCxn id="4" idx="0"/>
          </p:cNvCxnSpPr>
          <p:nvPr/>
        </p:nvCxnSpPr>
        <p:spPr>
          <a:xfrm>
            <a:off x="2349843" y="2658994"/>
            <a:ext cx="1" cy="253609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6465692" y="5191259"/>
            <a:ext cx="257685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Isosceles Triangle 20"/>
          <p:cNvSpPr/>
          <p:nvPr/>
        </p:nvSpPr>
        <p:spPr>
          <a:xfrm rot="10800000">
            <a:off x="6465692" y="2427215"/>
            <a:ext cx="257685" cy="227949"/>
          </a:xfrm>
          <a:prstGeom prst="triangl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/>
          <p:cNvCxnSpPr>
            <a:stCxn id="21" idx="0"/>
            <a:endCxn id="13" idx="0"/>
          </p:cNvCxnSpPr>
          <p:nvPr/>
        </p:nvCxnSpPr>
        <p:spPr>
          <a:xfrm>
            <a:off x="6594534" y="2655164"/>
            <a:ext cx="1" cy="60894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590662" y="1962384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Instead of this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864256" y="1962384"/>
            <a:ext cx="1460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You want this</a:t>
            </a:r>
            <a:endParaRPr lang="en-US" dirty="0"/>
          </a:p>
        </p:txBody>
      </p:sp>
      <p:sp>
        <p:nvSpPr>
          <p:cNvPr id="13" name="Diamond 12"/>
          <p:cNvSpPr/>
          <p:nvPr/>
        </p:nvSpPr>
        <p:spPr>
          <a:xfrm>
            <a:off x="6465692" y="3264107"/>
            <a:ext cx="257686" cy="233151"/>
          </a:xfrm>
          <a:prstGeom prst="diamon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Elbow Connector 31"/>
          <p:cNvCxnSpPr>
            <a:stCxn id="13" idx="1"/>
            <a:endCxn id="20" idx="0"/>
          </p:cNvCxnSpPr>
          <p:nvPr/>
        </p:nvCxnSpPr>
        <p:spPr>
          <a:xfrm rot="10800000" flipH="1" flipV="1">
            <a:off x="6465691" y="3380683"/>
            <a:ext cx="128843" cy="1810576"/>
          </a:xfrm>
          <a:prstGeom prst="bentConnector4">
            <a:avLst>
              <a:gd name="adj1" fmla="val -177425"/>
              <a:gd name="adj2" fmla="val 53219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5864256" y="3029758"/>
            <a:ext cx="578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true</a:t>
            </a:r>
            <a:endParaRPr lang="en-US" dirty="0"/>
          </a:p>
        </p:txBody>
      </p:sp>
      <p:cxnSp>
        <p:nvCxnSpPr>
          <p:cNvPr id="36" name="Elbow Connector 35"/>
          <p:cNvCxnSpPr>
            <a:stCxn id="13" idx="3"/>
            <a:endCxn id="20" idx="0"/>
          </p:cNvCxnSpPr>
          <p:nvPr/>
        </p:nvCxnSpPr>
        <p:spPr>
          <a:xfrm flipH="1">
            <a:off x="6594535" y="3380683"/>
            <a:ext cx="128843" cy="1810576"/>
          </a:xfrm>
          <a:prstGeom prst="bentConnector4">
            <a:avLst>
              <a:gd name="adj1" fmla="val -177425"/>
              <a:gd name="adj2" fmla="val 53219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6701023" y="3029758"/>
            <a:ext cx="623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false</a:t>
            </a:r>
            <a:endParaRPr lang="en-US" dirty="0"/>
          </a:p>
        </p:txBody>
      </p:sp>
      <p:sp>
        <p:nvSpPr>
          <p:cNvPr id="39" name="Right Arrow 38"/>
          <p:cNvSpPr/>
          <p:nvPr/>
        </p:nvSpPr>
        <p:spPr>
          <a:xfrm>
            <a:off x="3754846" y="3497258"/>
            <a:ext cx="1276156" cy="478572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3854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2 – The Basics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Section 1</a:t>
            </a:r>
          </a:p>
          <a:p>
            <a:r>
              <a:rPr lang="en-US" dirty="0" smtClean="0"/>
              <a:t>Getting To Know Go (</a:t>
            </a:r>
            <a:r>
              <a:rPr lang="en-US" dirty="0" err="1" smtClean="0"/>
              <a:t>golang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71937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Straight Arrow Connector 41"/>
          <p:cNvCxnSpPr>
            <a:stCxn id="11" idx="2"/>
            <a:endCxn id="5" idx="0"/>
          </p:cNvCxnSpPr>
          <p:nvPr/>
        </p:nvCxnSpPr>
        <p:spPr>
          <a:xfrm>
            <a:off x="4581770" y="2135215"/>
            <a:ext cx="1" cy="25434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Skip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800232" y="238955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2774463" y="3305911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2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3800232" y="3866015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3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3800232" y="4327120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3800232" y="4798648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3800232" y="5270176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3800231" y="1907266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sp>
        <p:nvSpPr>
          <p:cNvPr id="16" name="Decision 15"/>
          <p:cNvSpPr/>
          <p:nvPr/>
        </p:nvSpPr>
        <p:spPr>
          <a:xfrm>
            <a:off x="4418950" y="2859132"/>
            <a:ext cx="325641" cy="189521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4581770" y="2617505"/>
            <a:ext cx="0" cy="2416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6" idx="2"/>
            <a:endCxn id="7" idx="1"/>
          </p:cNvCxnSpPr>
          <p:nvPr/>
        </p:nvCxnSpPr>
        <p:spPr>
          <a:xfrm rot="16200000" flipH="1">
            <a:off x="3455052" y="3634810"/>
            <a:ext cx="446130" cy="244230"/>
          </a:xfrm>
          <a:prstGeom prst="bentConnector2">
            <a:avLst/>
          </a:prstGeom>
          <a:ln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4581770" y="4555069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4581770" y="5026597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Elbow Connector 58"/>
          <p:cNvCxnSpPr>
            <a:stCxn id="16" idx="1"/>
            <a:endCxn id="6" idx="0"/>
          </p:cNvCxnSpPr>
          <p:nvPr/>
        </p:nvCxnSpPr>
        <p:spPr>
          <a:xfrm rot="10800000" flipV="1">
            <a:off x="3556002" y="2953893"/>
            <a:ext cx="862948" cy="352018"/>
          </a:xfrm>
          <a:prstGeom prst="bentConnector2">
            <a:avLst/>
          </a:prstGeom>
          <a:ln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6" idx="2"/>
            <a:endCxn id="7" idx="0"/>
          </p:cNvCxnSpPr>
          <p:nvPr/>
        </p:nvCxnSpPr>
        <p:spPr>
          <a:xfrm>
            <a:off x="4581771" y="3048653"/>
            <a:ext cx="0" cy="817362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7" idx="2"/>
            <a:endCxn id="8" idx="0"/>
          </p:cNvCxnSpPr>
          <p:nvPr/>
        </p:nvCxnSpPr>
        <p:spPr>
          <a:xfrm>
            <a:off x="4581771" y="4093964"/>
            <a:ext cx="0" cy="2331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48754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5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 tmFilter="0, 0; .2, .5; .8, .5; 1, 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3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6" grpId="0" animBg="1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Choosing One of Two Paths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790462" y="238955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2637694" y="3305912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2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4923693" y="3305912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3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3790462" y="3849078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3790462" y="432060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3790462" y="4792134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3790462" y="1983152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cxnSp>
        <p:nvCxnSpPr>
          <p:cNvPr id="4" name="Straight Arrow Connector 3"/>
          <p:cNvCxnSpPr>
            <a:stCxn id="16" idx="1"/>
            <a:endCxn id="6" idx="0"/>
          </p:cNvCxnSpPr>
          <p:nvPr/>
        </p:nvCxnSpPr>
        <p:spPr>
          <a:xfrm flipH="1">
            <a:off x="3419233" y="2953893"/>
            <a:ext cx="989947" cy="352019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16" idx="3"/>
            <a:endCxn id="7" idx="0"/>
          </p:cNvCxnSpPr>
          <p:nvPr/>
        </p:nvCxnSpPr>
        <p:spPr>
          <a:xfrm>
            <a:off x="4734821" y="2953893"/>
            <a:ext cx="970411" cy="352019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Decision 15"/>
          <p:cNvSpPr/>
          <p:nvPr/>
        </p:nvSpPr>
        <p:spPr>
          <a:xfrm>
            <a:off x="4409180" y="2859132"/>
            <a:ext cx="325641" cy="189521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>
            <a:stCxn id="5" idx="2"/>
            <a:endCxn id="16" idx="0"/>
          </p:cNvCxnSpPr>
          <p:nvPr/>
        </p:nvCxnSpPr>
        <p:spPr>
          <a:xfrm>
            <a:off x="4572001" y="2617505"/>
            <a:ext cx="0" cy="2416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6" idx="2"/>
            <a:endCxn id="8" idx="1"/>
          </p:cNvCxnSpPr>
          <p:nvPr/>
        </p:nvCxnSpPr>
        <p:spPr>
          <a:xfrm rot="16200000" flipH="1">
            <a:off x="3390251" y="3562842"/>
            <a:ext cx="429192" cy="371229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>
            <a:stCxn id="7" idx="2"/>
            <a:endCxn id="8" idx="3"/>
          </p:cNvCxnSpPr>
          <p:nvPr/>
        </p:nvCxnSpPr>
        <p:spPr>
          <a:xfrm rot="5400000">
            <a:off x="5314790" y="3572611"/>
            <a:ext cx="429192" cy="351693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1" idx="2"/>
            <a:endCxn id="5" idx="0"/>
          </p:cNvCxnSpPr>
          <p:nvPr/>
        </p:nvCxnSpPr>
        <p:spPr>
          <a:xfrm>
            <a:off x="4572001" y="2211101"/>
            <a:ext cx="0" cy="1784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8" idx="2"/>
            <a:endCxn id="9" idx="0"/>
          </p:cNvCxnSpPr>
          <p:nvPr/>
        </p:nvCxnSpPr>
        <p:spPr>
          <a:xfrm>
            <a:off x="4572001" y="4077027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9" idx="2"/>
            <a:endCxn id="10" idx="0"/>
          </p:cNvCxnSpPr>
          <p:nvPr/>
        </p:nvCxnSpPr>
        <p:spPr>
          <a:xfrm>
            <a:off x="4572001" y="4548555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08081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6" grpId="0" animBg="1"/>
      <p:bldP spid="16" grpId="1" animBg="1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Choosing One Of Many Paths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790462" y="238955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1804054" y="3348249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A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3784112" y="3344337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B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3790462" y="3849078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3790462" y="432060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3790462" y="4792134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3790462" y="1983152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cxnSp>
        <p:nvCxnSpPr>
          <p:cNvPr id="4" name="Straight Arrow Connector 3"/>
          <p:cNvCxnSpPr>
            <a:stCxn id="16" idx="1"/>
            <a:endCxn id="6" idx="0"/>
          </p:cNvCxnSpPr>
          <p:nvPr/>
        </p:nvCxnSpPr>
        <p:spPr>
          <a:xfrm flipH="1">
            <a:off x="2585593" y="2953893"/>
            <a:ext cx="1823587" cy="394356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16" idx="2"/>
            <a:endCxn id="7" idx="0"/>
          </p:cNvCxnSpPr>
          <p:nvPr/>
        </p:nvCxnSpPr>
        <p:spPr>
          <a:xfrm flipH="1">
            <a:off x="4565651" y="3048653"/>
            <a:ext cx="6350" cy="295684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Decision 15"/>
          <p:cNvSpPr/>
          <p:nvPr/>
        </p:nvSpPr>
        <p:spPr>
          <a:xfrm>
            <a:off x="4409180" y="2859132"/>
            <a:ext cx="325641" cy="189521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>
            <a:stCxn id="5" idx="2"/>
            <a:endCxn id="16" idx="0"/>
          </p:cNvCxnSpPr>
          <p:nvPr/>
        </p:nvCxnSpPr>
        <p:spPr>
          <a:xfrm>
            <a:off x="4572001" y="2617505"/>
            <a:ext cx="0" cy="2416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6" idx="2"/>
            <a:endCxn id="8" idx="1"/>
          </p:cNvCxnSpPr>
          <p:nvPr/>
        </p:nvCxnSpPr>
        <p:spPr>
          <a:xfrm rot="16200000" flipH="1">
            <a:off x="2994600" y="3167190"/>
            <a:ext cx="386855" cy="1204869"/>
          </a:xfrm>
          <a:prstGeom prst="bentConnector2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>
            <a:stCxn id="7" idx="2"/>
            <a:endCxn id="8" idx="0"/>
          </p:cNvCxnSpPr>
          <p:nvPr/>
        </p:nvCxnSpPr>
        <p:spPr>
          <a:xfrm rot="16200000" flipH="1">
            <a:off x="4430430" y="3707507"/>
            <a:ext cx="276792" cy="6350"/>
          </a:xfrm>
          <a:prstGeom prst="bentConnector3">
            <a:avLst>
              <a:gd name="adj1" fmla="val 50000"/>
            </a:avLst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1" idx="2"/>
            <a:endCxn id="5" idx="0"/>
          </p:cNvCxnSpPr>
          <p:nvPr/>
        </p:nvCxnSpPr>
        <p:spPr>
          <a:xfrm>
            <a:off x="4572001" y="2211101"/>
            <a:ext cx="0" cy="1784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8" idx="2"/>
            <a:endCxn id="9" idx="0"/>
          </p:cNvCxnSpPr>
          <p:nvPr/>
        </p:nvCxnSpPr>
        <p:spPr>
          <a:xfrm>
            <a:off x="4572001" y="4077027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9" idx="2"/>
            <a:endCxn id="10" idx="0"/>
          </p:cNvCxnSpPr>
          <p:nvPr/>
        </p:nvCxnSpPr>
        <p:spPr>
          <a:xfrm>
            <a:off x="4572001" y="4548555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5805528" y="3344336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Z</a:t>
            </a:r>
            <a:endParaRPr lang="en-US" sz="1600" dirty="0"/>
          </a:p>
        </p:txBody>
      </p:sp>
      <p:cxnSp>
        <p:nvCxnSpPr>
          <p:cNvPr id="27" name="Straight Arrow Connector 26"/>
          <p:cNvCxnSpPr>
            <a:stCxn id="16" idx="3"/>
            <a:endCxn id="21" idx="0"/>
          </p:cNvCxnSpPr>
          <p:nvPr/>
        </p:nvCxnSpPr>
        <p:spPr>
          <a:xfrm>
            <a:off x="4734821" y="2953893"/>
            <a:ext cx="1852246" cy="390443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21" idx="2"/>
            <a:endCxn id="8" idx="3"/>
          </p:cNvCxnSpPr>
          <p:nvPr/>
        </p:nvCxnSpPr>
        <p:spPr>
          <a:xfrm rot="5400000">
            <a:off x="5774919" y="3150905"/>
            <a:ext cx="390768" cy="1233528"/>
          </a:xfrm>
          <a:prstGeom prst="bentConnector2">
            <a:avLst/>
          </a:prstGeom>
          <a:ln>
            <a:solidFill>
              <a:srgbClr val="604A7B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52868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Choosing One Of Many Paths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790462" y="2175421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2495728" y="3092507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A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3790462" y="3645998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B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3790462" y="4142787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3790462" y="463957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3790462" y="5136366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3790462" y="1635286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sp>
        <p:nvSpPr>
          <p:cNvPr id="16" name="Decision 15"/>
          <p:cNvSpPr/>
          <p:nvPr/>
        </p:nvSpPr>
        <p:spPr>
          <a:xfrm>
            <a:off x="4409180" y="2674383"/>
            <a:ext cx="325641" cy="189521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>
            <a:stCxn id="5" idx="2"/>
            <a:endCxn id="16" idx="0"/>
          </p:cNvCxnSpPr>
          <p:nvPr/>
        </p:nvCxnSpPr>
        <p:spPr>
          <a:xfrm>
            <a:off x="4572001" y="2403370"/>
            <a:ext cx="0" cy="27101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6" idx="2"/>
            <a:endCxn id="8" idx="1"/>
          </p:cNvCxnSpPr>
          <p:nvPr/>
        </p:nvCxnSpPr>
        <p:spPr>
          <a:xfrm rot="16200000" flipH="1">
            <a:off x="3065711" y="3532011"/>
            <a:ext cx="936306" cy="513195"/>
          </a:xfrm>
          <a:prstGeom prst="bentConnector2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1" idx="2"/>
            <a:endCxn id="5" idx="0"/>
          </p:cNvCxnSpPr>
          <p:nvPr/>
        </p:nvCxnSpPr>
        <p:spPr>
          <a:xfrm>
            <a:off x="4572001" y="1863235"/>
            <a:ext cx="0" cy="31218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8" idx="2"/>
            <a:endCxn id="9" idx="0"/>
          </p:cNvCxnSpPr>
          <p:nvPr/>
        </p:nvCxnSpPr>
        <p:spPr>
          <a:xfrm>
            <a:off x="4572001" y="4370736"/>
            <a:ext cx="0" cy="26884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9" idx="2"/>
            <a:endCxn id="10" idx="0"/>
          </p:cNvCxnSpPr>
          <p:nvPr/>
        </p:nvCxnSpPr>
        <p:spPr>
          <a:xfrm>
            <a:off x="4572001" y="4867525"/>
            <a:ext cx="0" cy="26884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5808703" y="3645998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Z</a:t>
            </a:r>
            <a:endParaRPr lang="en-US" sz="1600" dirty="0"/>
          </a:p>
        </p:txBody>
      </p:sp>
      <p:cxnSp>
        <p:nvCxnSpPr>
          <p:cNvPr id="30" name="Elbow Connector 29"/>
          <p:cNvCxnSpPr>
            <a:stCxn id="21" idx="2"/>
            <a:endCxn id="8" idx="3"/>
          </p:cNvCxnSpPr>
          <p:nvPr/>
        </p:nvCxnSpPr>
        <p:spPr>
          <a:xfrm rot="5400000">
            <a:off x="5780484" y="3447003"/>
            <a:ext cx="382815" cy="1236703"/>
          </a:xfrm>
          <a:prstGeom prst="bentConnector2">
            <a:avLst/>
          </a:prstGeom>
          <a:ln>
            <a:solidFill>
              <a:srgbClr val="604A7B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/>
          <p:cNvCxnSpPr>
            <a:stCxn id="16" idx="1"/>
            <a:endCxn id="6" idx="0"/>
          </p:cNvCxnSpPr>
          <p:nvPr/>
        </p:nvCxnSpPr>
        <p:spPr>
          <a:xfrm rot="10800000" flipV="1">
            <a:off x="3277268" y="2769143"/>
            <a:ext cx="1131913" cy="323363"/>
          </a:xfrm>
          <a:prstGeom prst="bentConnector2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Decision 39"/>
          <p:cNvSpPr/>
          <p:nvPr/>
        </p:nvSpPr>
        <p:spPr>
          <a:xfrm>
            <a:off x="5256616" y="3118332"/>
            <a:ext cx="325641" cy="189521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Elbow Connector 46"/>
          <p:cNvCxnSpPr>
            <a:stCxn id="16" idx="3"/>
            <a:endCxn id="40" idx="0"/>
          </p:cNvCxnSpPr>
          <p:nvPr/>
        </p:nvCxnSpPr>
        <p:spPr>
          <a:xfrm>
            <a:off x="4734821" y="2769144"/>
            <a:ext cx="684616" cy="349188"/>
          </a:xfrm>
          <a:prstGeom prst="bentConnector2">
            <a:avLst/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Elbow Connector 48"/>
          <p:cNvCxnSpPr>
            <a:stCxn id="40" idx="1"/>
            <a:endCxn id="7" idx="0"/>
          </p:cNvCxnSpPr>
          <p:nvPr/>
        </p:nvCxnSpPr>
        <p:spPr>
          <a:xfrm rot="10800000" flipV="1">
            <a:off x="4572002" y="3213092"/>
            <a:ext cx="684615" cy="432905"/>
          </a:xfrm>
          <a:prstGeom prst="bentConnector2">
            <a:avLst/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Elbow Connector 51"/>
          <p:cNvCxnSpPr>
            <a:stCxn id="40" idx="3"/>
            <a:endCxn id="21" idx="0"/>
          </p:cNvCxnSpPr>
          <p:nvPr/>
        </p:nvCxnSpPr>
        <p:spPr>
          <a:xfrm>
            <a:off x="5582257" y="3213093"/>
            <a:ext cx="1007985" cy="432905"/>
          </a:xfrm>
          <a:prstGeom prst="bentConnector2">
            <a:avLst/>
          </a:prstGeom>
          <a:ln>
            <a:solidFill>
              <a:schemeClr val="accent4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>
            <a:stCxn id="7" idx="2"/>
            <a:endCxn id="8" idx="0"/>
          </p:cNvCxnSpPr>
          <p:nvPr/>
        </p:nvCxnSpPr>
        <p:spPr>
          <a:xfrm>
            <a:off x="4572001" y="3873947"/>
            <a:ext cx="0" cy="268840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08885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 tmFilter="0, 0; .2, .5; .8, .5; 1, 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4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 tmFilter="0, 0; .2, .5; .8, .5; 1, 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2" dur="250" autoRev="1" fill="hold"/>
                                        <p:tgtEl>
                                          <p:spTgt spid="4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 tmFilter="0, 0; .2, .5; .8, .5; 1, 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7" dur="250" autoRev="1" fill="hold"/>
                                        <p:tgtEl>
                                          <p:spTgt spid="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2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6" grpId="0" animBg="1"/>
      <p:bldP spid="16" grpId="1" animBg="1"/>
      <p:bldP spid="21" grpId="0" animBg="1"/>
      <p:bldP spid="40" grpId="0" animBg="1"/>
      <p:bldP spid="40" grpId="1" animBg="1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Control Flow gives the programmer the ability to write more sophisticated and elegant programs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‘if’ statement is one of the most often used control-flow statement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‘if’ statement allows for the execution of different branches in the program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63934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8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The ‘switch’ Statement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Ch.2 : The Basics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820568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</a:t>
            </a:r>
            <a:r>
              <a:rPr lang="en-US" dirty="0"/>
              <a:t>‘switch’ </a:t>
            </a:r>
            <a:r>
              <a:rPr lang="en-US" dirty="0" smtClean="0"/>
              <a:t>Statement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Understanding Fall-through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192741774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Choosing One Of Many Paths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790462" y="238955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1804054" y="3348249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A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3790462" y="3344337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3790462" y="3849078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3790462" y="432060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3790462" y="4792134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3790462" y="1983152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cxnSp>
        <p:nvCxnSpPr>
          <p:cNvPr id="4" name="Straight Arrow Connector 3"/>
          <p:cNvCxnSpPr>
            <a:stCxn id="16" idx="1"/>
            <a:endCxn id="6" idx="0"/>
          </p:cNvCxnSpPr>
          <p:nvPr/>
        </p:nvCxnSpPr>
        <p:spPr>
          <a:xfrm flipH="1">
            <a:off x="2585593" y="2953893"/>
            <a:ext cx="1823587" cy="394356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16" idx="2"/>
            <a:endCxn id="7" idx="0"/>
          </p:cNvCxnSpPr>
          <p:nvPr/>
        </p:nvCxnSpPr>
        <p:spPr>
          <a:xfrm>
            <a:off x="4572001" y="3048653"/>
            <a:ext cx="0" cy="295684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Decision 15"/>
          <p:cNvSpPr/>
          <p:nvPr/>
        </p:nvSpPr>
        <p:spPr>
          <a:xfrm>
            <a:off x="4409180" y="2859132"/>
            <a:ext cx="325641" cy="189521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>
            <a:stCxn id="5" idx="2"/>
            <a:endCxn id="16" idx="0"/>
          </p:cNvCxnSpPr>
          <p:nvPr/>
        </p:nvCxnSpPr>
        <p:spPr>
          <a:xfrm>
            <a:off x="4572001" y="2617505"/>
            <a:ext cx="0" cy="2416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6" idx="2"/>
            <a:endCxn id="8" idx="1"/>
          </p:cNvCxnSpPr>
          <p:nvPr/>
        </p:nvCxnSpPr>
        <p:spPr>
          <a:xfrm rot="16200000" flipH="1">
            <a:off x="2994600" y="3167190"/>
            <a:ext cx="386855" cy="1204869"/>
          </a:xfrm>
          <a:prstGeom prst="bentConnector2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>
            <a:stCxn id="7" idx="2"/>
            <a:endCxn id="8" idx="0"/>
          </p:cNvCxnSpPr>
          <p:nvPr/>
        </p:nvCxnSpPr>
        <p:spPr>
          <a:xfrm rot="5400000">
            <a:off x="4433605" y="3710682"/>
            <a:ext cx="276792" cy="12700"/>
          </a:xfrm>
          <a:prstGeom prst="bentConnector3">
            <a:avLst>
              <a:gd name="adj1" fmla="val 50000"/>
            </a:avLst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1" idx="2"/>
            <a:endCxn id="5" idx="0"/>
          </p:cNvCxnSpPr>
          <p:nvPr/>
        </p:nvCxnSpPr>
        <p:spPr>
          <a:xfrm>
            <a:off x="4572001" y="2211101"/>
            <a:ext cx="0" cy="1784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8" idx="2"/>
            <a:endCxn id="9" idx="0"/>
          </p:cNvCxnSpPr>
          <p:nvPr/>
        </p:nvCxnSpPr>
        <p:spPr>
          <a:xfrm>
            <a:off x="4572001" y="4077027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9" idx="2"/>
            <a:endCxn id="10" idx="0"/>
          </p:cNvCxnSpPr>
          <p:nvPr/>
        </p:nvCxnSpPr>
        <p:spPr>
          <a:xfrm>
            <a:off x="4572001" y="4548555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5805528" y="3344336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Z</a:t>
            </a:r>
            <a:endParaRPr lang="en-US" sz="1600" dirty="0"/>
          </a:p>
        </p:txBody>
      </p:sp>
      <p:cxnSp>
        <p:nvCxnSpPr>
          <p:cNvPr id="27" name="Straight Arrow Connector 26"/>
          <p:cNvCxnSpPr>
            <a:stCxn id="16" idx="3"/>
            <a:endCxn id="21" idx="0"/>
          </p:cNvCxnSpPr>
          <p:nvPr/>
        </p:nvCxnSpPr>
        <p:spPr>
          <a:xfrm>
            <a:off x="4734821" y="2953893"/>
            <a:ext cx="1852246" cy="390443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21" idx="2"/>
            <a:endCxn id="8" idx="3"/>
          </p:cNvCxnSpPr>
          <p:nvPr/>
        </p:nvCxnSpPr>
        <p:spPr>
          <a:xfrm rot="5400000">
            <a:off x="5774919" y="3150905"/>
            <a:ext cx="390768" cy="1233528"/>
          </a:xfrm>
          <a:prstGeom prst="bentConnector2">
            <a:avLst/>
          </a:prstGeom>
          <a:ln>
            <a:solidFill>
              <a:srgbClr val="604A7B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1666687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 ‘switch’ statement can be used in place of a multi-condition ‘if’ statement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‘switch’ statement provides ‘fall through’, but it must be used </a:t>
            </a:r>
            <a:r>
              <a:rPr lang="en-US" smtClean="0"/>
              <a:t>with care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4895314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9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The ‘for’ Statement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Ch.2 : The Basics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820568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is Go?</a:t>
            </a:r>
          </a:p>
          <a:p>
            <a:r>
              <a:rPr lang="en-US" dirty="0" smtClean="0"/>
              <a:t>Why Learn Go?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6743705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‘while’ </a:t>
            </a:r>
            <a:r>
              <a:rPr lang="en-US" dirty="0"/>
              <a:t>Loop Statement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The </a:t>
            </a:r>
            <a:r>
              <a:rPr lang="en-US" dirty="0" smtClean="0"/>
              <a:t>‘for’ </a:t>
            </a:r>
            <a:r>
              <a:rPr lang="en-US" dirty="0"/>
              <a:t>Loop Statement</a:t>
            </a:r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526599669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Repeat/Loop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797056" y="2313074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3797056" y="3273156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3797056" y="3952594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3797056" y="4451849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3797056" y="4951104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3797056" y="1813819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sp>
        <p:nvSpPr>
          <p:cNvPr id="16" name="Decision 15"/>
          <p:cNvSpPr/>
          <p:nvPr/>
        </p:nvSpPr>
        <p:spPr>
          <a:xfrm>
            <a:off x="4415774" y="2812329"/>
            <a:ext cx="325641" cy="189521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>
            <a:stCxn id="5" idx="2"/>
            <a:endCxn id="16" idx="0"/>
          </p:cNvCxnSpPr>
          <p:nvPr/>
        </p:nvCxnSpPr>
        <p:spPr>
          <a:xfrm>
            <a:off x="4578595" y="2541023"/>
            <a:ext cx="0" cy="2713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6" idx="2"/>
            <a:endCxn id="16" idx="1"/>
          </p:cNvCxnSpPr>
          <p:nvPr/>
        </p:nvCxnSpPr>
        <p:spPr>
          <a:xfrm rot="5400000" flipH="1">
            <a:off x="4200177" y="3122688"/>
            <a:ext cx="594015" cy="162821"/>
          </a:xfrm>
          <a:prstGeom prst="bentConnector4">
            <a:avLst>
              <a:gd name="adj1" fmla="val -38484"/>
              <a:gd name="adj2" fmla="val 620398"/>
            </a:avLst>
          </a:prstGeom>
          <a:ln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>
            <a:stCxn id="6" idx="2"/>
            <a:endCxn id="8" idx="0"/>
          </p:cNvCxnSpPr>
          <p:nvPr/>
        </p:nvCxnSpPr>
        <p:spPr>
          <a:xfrm rot="5400000">
            <a:off x="4352851" y="3726849"/>
            <a:ext cx="451489" cy="1270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1" idx="2"/>
            <a:endCxn id="5" idx="0"/>
          </p:cNvCxnSpPr>
          <p:nvPr/>
        </p:nvCxnSpPr>
        <p:spPr>
          <a:xfrm>
            <a:off x="4578595" y="2041768"/>
            <a:ext cx="0" cy="2713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8" idx="2"/>
            <a:endCxn id="9" idx="0"/>
          </p:cNvCxnSpPr>
          <p:nvPr/>
        </p:nvCxnSpPr>
        <p:spPr>
          <a:xfrm>
            <a:off x="4578595" y="4180543"/>
            <a:ext cx="0" cy="2713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9" idx="2"/>
            <a:endCxn id="10" idx="0"/>
          </p:cNvCxnSpPr>
          <p:nvPr/>
        </p:nvCxnSpPr>
        <p:spPr>
          <a:xfrm>
            <a:off x="4578595" y="4679798"/>
            <a:ext cx="0" cy="2713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Elbow Connector 54"/>
          <p:cNvCxnSpPr>
            <a:stCxn id="16" idx="2"/>
            <a:endCxn id="6" idx="0"/>
          </p:cNvCxnSpPr>
          <p:nvPr/>
        </p:nvCxnSpPr>
        <p:spPr>
          <a:xfrm rot="5400000">
            <a:off x="4442942" y="3137503"/>
            <a:ext cx="271306" cy="12700"/>
          </a:xfrm>
          <a:prstGeom prst="bentConnector3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Elbow Connector 58"/>
          <p:cNvCxnSpPr>
            <a:stCxn id="16" idx="3"/>
            <a:endCxn id="8" idx="3"/>
          </p:cNvCxnSpPr>
          <p:nvPr/>
        </p:nvCxnSpPr>
        <p:spPr>
          <a:xfrm>
            <a:off x="4741415" y="2907090"/>
            <a:ext cx="618718" cy="1159479"/>
          </a:xfrm>
          <a:prstGeom prst="bentConnector3">
            <a:avLst>
              <a:gd name="adj1" fmla="val 136947"/>
            </a:avLst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2375312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10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Functions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Ch.2 : The Basics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820568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a ‘function’?</a:t>
            </a:r>
          </a:p>
          <a:p>
            <a:r>
              <a:rPr lang="en-US" dirty="0" smtClean="0"/>
              <a:t>Defining and calling ‘functions’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56191" y="6234960"/>
            <a:ext cx="6231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Code </a:t>
            </a:r>
            <a:r>
              <a:rPr lang="en-US" dirty="0"/>
              <a:t>and slides: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github.com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xiliax</a:t>
            </a:r>
            <a:r>
              <a:rPr lang="en-US" dirty="0">
                <a:hlinkClick r:id="rId2"/>
              </a:rPr>
              <a:t>/go-</a:t>
            </a:r>
            <a:r>
              <a:rPr lang="en-US" dirty="0" err="1">
                <a:hlinkClick r:id="rId2"/>
              </a:rPr>
              <a:t>lang</a:t>
            </a:r>
            <a:r>
              <a:rPr lang="en-US" dirty="0">
                <a:hlinkClick r:id="rId2"/>
              </a:rPr>
              <a:t>-programming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096599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 a ‘function’?</a:t>
            </a:r>
          </a:p>
          <a:p>
            <a:pPr lvl="1"/>
            <a:r>
              <a:rPr lang="en-US" dirty="0" err="1"/>
              <a:t>Verrol’s</a:t>
            </a:r>
            <a:r>
              <a:rPr lang="en-US" dirty="0"/>
              <a:t> definition:</a:t>
            </a:r>
          </a:p>
          <a:p>
            <a:pPr lvl="2"/>
            <a:r>
              <a:rPr lang="en-US" dirty="0" smtClean="0"/>
              <a:t>A ‘function</a:t>
            </a:r>
            <a:r>
              <a:rPr lang="en-US" dirty="0"/>
              <a:t>’ ’ is </a:t>
            </a:r>
            <a:r>
              <a:rPr lang="en-US" dirty="0" smtClean="0"/>
              <a:t>a </a:t>
            </a:r>
            <a:r>
              <a:rPr lang="en-US" b="1" i="1" dirty="0" smtClean="0">
                <a:solidFill>
                  <a:srgbClr val="008000"/>
                </a:solidFill>
              </a:rPr>
              <a:t>name </a:t>
            </a:r>
            <a:r>
              <a:rPr lang="en-US" dirty="0" smtClean="0"/>
              <a:t>given to a </a:t>
            </a:r>
            <a:r>
              <a:rPr lang="en-US" b="1" i="1" dirty="0" smtClean="0">
                <a:solidFill>
                  <a:srgbClr val="3366FF"/>
                </a:solidFill>
              </a:rPr>
              <a:t>collection/set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/>
              <a:t>of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statements</a:t>
            </a:r>
          </a:p>
          <a:p>
            <a:r>
              <a:rPr lang="en-US" dirty="0" smtClean="0"/>
              <a:t>What are the benefits of functions?</a:t>
            </a:r>
          </a:p>
          <a:p>
            <a:pPr lvl="1"/>
            <a:r>
              <a:rPr lang="en-US" b="1" dirty="0" smtClean="0">
                <a:solidFill>
                  <a:srgbClr val="008000"/>
                </a:solidFill>
              </a:rPr>
              <a:t>Reuse</a:t>
            </a:r>
          </a:p>
          <a:p>
            <a:pPr lvl="1"/>
            <a:r>
              <a:rPr lang="en-US" dirty="0" smtClean="0"/>
              <a:t>Organization</a:t>
            </a:r>
          </a:p>
          <a:p>
            <a:pPr lvl="1"/>
            <a:r>
              <a:rPr lang="en-US" dirty="0" smtClean="0"/>
              <a:t>Abstraction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25139" y="6249581"/>
            <a:ext cx="6293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Effective Go: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golang.org</a:t>
            </a:r>
            <a:r>
              <a:rPr lang="en-US" dirty="0">
                <a:hlinkClick r:id="rId2"/>
              </a:rPr>
              <a:t>/doc/</a:t>
            </a:r>
            <a:r>
              <a:rPr lang="en-US" dirty="0" err="1">
                <a:hlinkClick r:id="rId2"/>
              </a:rPr>
              <a:t>effective_go.html#functions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7017056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Named Function Syntax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400050" lvl="1" indent="0">
              <a:buNone/>
            </a:pPr>
            <a:r>
              <a:rPr lang="en-US" i="1" dirty="0" err="1" smtClean="0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 smtClean="0"/>
              <a:t> </a:t>
            </a:r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name</a:t>
            </a:r>
            <a:r>
              <a:rPr lang="en-US" dirty="0"/>
              <a:t>(</a:t>
            </a:r>
            <a:r>
              <a:rPr lang="en-US" dirty="0" smtClean="0"/>
              <a:t>[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argument list</a:t>
            </a:r>
            <a:r>
              <a:rPr lang="is-IS" dirty="0" smtClean="0"/>
              <a:t>]) [(</a:t>
            </a:r>
            <a:r>
              <a:rPr lang="is-IS" dirty="0" smtClean="0">
                <a:solidFill>
                  <a:srgbClr val="008000"/>
                </a:solidFill>
              </a:rPr>
              <a:t>return list</a:t>
            </a:r>
            <a:r>
              <a:rPr lang="is-IS" dirty="0" smtClean="0"/>
              <a:t>)]{</a:t>
            </a:r>
          </a:p>
          <a:p>
            <a:pPr marL="400050" lvl="1" indent="0">
              <a:buNone/>
            </a:pPr>
            <a:r>
              <a:rPr lang="is-IS" dirty="0" smtClean="0"/>
              <a:t>	 	</a:t>
            </a:r>
            <a:r>
              <a:rPr lang="is-IS" dirty="0" smtClean="0">
                <a:solidFill>
                  <a:srgbClr val="800000"/>
                </a:solidFill>
              </a:rPr>
              <a:t>body</a:t>
            </a:r>
            <a:endParaRPr lang="is-IS" dirty="0" smtClean="0"/>
          </a:p>
          <a:p>
            <a:pPr marL="400050" lvl="1" indent="0">
              <a:buNone/>
            </a:pPr>
            <a:r>
              <a:rPr lang="is-IS" dirty="0" smtClean="0"/>
              <a:t>}</a:t>
            </a:r>
            <a:endParaRPr lang="en-US" dirty="0" smtClean="0"/>
          </a:p>
          <a:p>
            <a:pPr lvl="1"/>
            <a:r>
              <a:rPr lang="en-US" dirty="0" smtClean="0">
                <a:solidFill>
                  <a:srgbClr val="FF6600"/>
                </a:solidFill>
              </a:rPr>
              <a:t>Argument List</a:t>
            </a:r>
          </a:p>
          <a:p>
            <a:pPr lvl="2"/>
            <a:r>
              <a:rPr lang="en-US" i="1" u="sng" dirty="0" smtClean="0"/>
              <a:t>Optional</a:t>
            </a:r>
            <a:r>
              <a:rPr lang="en-US" dirty="0" smtClean="0"/>
              <a:t> comma separated list of variable names</a:t>
            </a:r>
          </a:p>
          <a:p>
            <a:pPr lvl="1"/>
            <a:r>
              <a:rPr lang="en-US" dirty="0" smtClean="0">
                <a:solidFill>
                  <a:srgbClr val="008000"/>
                </a:solidFill>
              </a:rPr>
              <a:t>Return list</a:t>
            </a:r>
          </a:p>
          <a:p>
            <a:pPr lvl="2"/>
            <a:r>
              <a:rPr lang="en-US" i="1" u="sng" dirty="0"/>
              <a:t>Optional</a:t>
            </a:r>
            <a:r>
              <a:rPr lang="en-US" dirty="0"/>
              <a:t> comma separated list </a:t>
            </a:r>
            <a:r>
              <a:rPr lang="en-US" dirty="0" smtClean="0"/>
              <a:t>of return variable(s) or type(s)</a:t>
            </a:r>
          </a:p>
          <a:p>
            <a:pPr lvl="1"/>
            <a:r>
              <a:rPr lang="en-US" dirty="0" smtClean="0">
                <a:solidFill>
                  <a:srgbClr val="800000"/>
                </a:solidFill>
              </a:rPr>
              <a:t>Body</a:t>
            </a:r>
          </a:p>
          <a:p>
            <a:pPr lvl="2"/>
            <a:r>
              <a:rPr lang="en-US" dirty="0" smtClean="0"/>
              <a:t>Zero or more statements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6152870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Anonymous Function Syntax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00050" lvl="1" indent="0">
              <a:buNone/>
            </a:pPr>
            <a:r>
              <a:rPr lang="en-US" i="1" dirty="0" err="1" smtClean="0">
                <a:solidFill>
                  <a:srgbClr val="3366FF"/>
                </a:solidFill>
              </a:rPr>
              <a:t>var</a:t>
            </a:r>
            <a:r>
              <a:rPr lang="en-US" dirty="0" smtClean="0"/>
              <a:t> </a:t>
            </a:r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name</a:t>
            </a:r>
            <a:r>
              <a:rPr lang="en-US" b="1" dirty="0">
                <a:solidFill>
                  <a:srgbClr val="000000"/>
                </a:solidFill>
              </a:rPr>
              <a:t> = </a:t>
            </a:r>
            <a:r>
              <a:rPr lang="en-US" i="1" dirty="0" err="1" smtClean="0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 smtClean="0"/>
              <a:t>([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argument list</a:t>
            </a:r>
            <a:r>
              <a:rPr lang="is-IS" dirty="0" smtClean="0"/>
              <a:t>]</a:t>
            </a:r>
            <a:r>
              <a:rPr lang="is-IS" dirty="0"/>
              <a:t>) ) [(</a:t>
            </a:r>
            <a:r>
              <a:rPr lang="is-IS" dirty="0">
                <a:solidFill>
                  <a:srgbClr val="008000"/>
                </a:solidFill>
              </a:rPr>
              <a:t>return list</a:t>
            </a:r>
            <a:r>
              <a:rPr lang="is-IS" dirty="0"/>
              <a:t>)]{</a:t>
            </a:r>
          </a:p>
          <a:p>
            <a:pPr marL="400050" lvl="1" indent="0">
              <a:buNone/>
            </a:pPr>
            <a:r>
              <a:rPr lang="is-IS" dirty="0"/>
              <a:t>	</a:t>
            </a:r>
            <a:r>
              <a:rPr lang="is-IS" dirty="0" smtClean="0"/>
              <a:t>	</a:t>
            </a:r>
            <a:r>
              <a:rPr lang="is-IS" dirty="0" smtClean="0">
                <a:solidFill>
                  <a:srgbClr val="800000"/>
                </a:solidFill>
              </a:rPr>
              <a:t>body</a:t>
            </a:r>
            <a:endParaRPr lang="is-IS" dirty="0"/>
          </a:p>
          <a:p>
            <a:pPr marL="400050" lvl="1" indent="0">
              <a:buNone/>
            </a:pPr>
            <a:r>
              <a:rPr lang="is-IS" dirty="0" smtClean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978214967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 Argument 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Some examples of function argument list: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No parameter</a:t>
            </a:r>
          </a:p>
          <a:p>
            <a:pPr marL="857250" lvl="2" indent="0">
              <a:buNone/>
            </a:pPr>
            <a:r>
              <a:rPr lang="en-US" i="1" dirty="0" err="1" smtClean="0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accent4"/>
                </a:solidFill>
              </a:rPr>
              <a:t>foo</a:t>
            </a:r>
            <a:r>
              <a:rPr lang="en-US" dirty="0" smtClean="0"/>
              <a:t>()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A single parameter</a:t>
            </a:r>
          </a:p>
          <a:p>
            <a:pPr marL="857250" lvl="2" indent="0">
              <a:buNone/>
            </a:pPr>
            <a:r>
              <a:rPr lang="en-US" i="1" dirty="0" err="1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accent4"/>
                </a:solidFill>
              </a:rPr>
              <a:t>foo</a:t>
            </a:r>
            <a:r>
              <a:rPr lang="en-US" dirty="0" smtClean="0"/>
              <a:t>(</a:t>
            </a:r>
            <a:r>
              <a:rPr lang="en-US" dirty="0" smtClean="0">
                <a:solidFill>
                  <a:schemeClr val="accent6"/>
                </a:solidFill>
              </a:rPr>
              <a:t>a </a:t>
            </a:r>
            <a:r>
              <a:rPr lang="en-US" dirty="0" err="1" smtClean="0">
                <a:solidFill>
                  <a:schemeClr val="accent6"/>
                </a:solidFill>
              </a:rPr>
              <a:t>int</a:t>
            </a:r>
            <a:r>
              <a:rPr lang="en-US" dirty="0" smtClean="0"/>
              <a:t>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One or more parameter of the same type</a:t>
            </a:r>
          </a:p>
          <a:p>
            <a:pPr marL="857250" lvl="2" indent="0">
              <a:buNone/>
            </a:pPr>
            <a:r>
              <a:rPr lang="en-US" i="1" dirty="0" err="1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accent4"/>
                </a:solidFill>
              </a:rPr>
              <a:t>foo</a:t>
            </a:r>
            <a:r>
              <a:rPr lang="en-US" dirty="0"/>
              <a:t>(</a:t>
            </a:r>
            <a:r>
              <a:rPr lang="en-US" dirty="0" smtClean="0">
                <a:solidFill>
                  <a:schemeClr val="accent6"/>
                </a:solidFill>
              </a:rPr>
              <a:t>a, b, c float32</a:t>
            </a:r>
            <a:r>
              <a:rPr lang="en-US" dirty="0" smtClean="0"/>
              <a:t>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One or more different parameters</a:t>
            </a:r>
          </a:p>
          <a:p>
            <a:pPr marL="857250" lvl="2" indent="0">
              <a:buNone/>
            </a:pPr>
            <a:r>
              <a:rPr lang="en-US" i="1" dirty="0" err="1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accent4"/>
                </a:solidFill>
              </a:rPr>
              <a:t>foo</a:t>
            </a:r>
            <a:r>
              <a:rPr lang="en-US" dirty="0"/>
              <a:t>(</a:t>
            </a:r>
            <a:r>
              <a:rPr lang="en-US" dirty="0">
                <a:solidFill>
                  <a:schemeClr val="accent6"/>
                </a:solidFill>
              </a:rPr>
              <a:t>a </a:t>
            </a:r>
            <a:r>
              <a:rPr lang="en-US" dirty="0" err="1">
                <a:solidFill>
                  <a:schemeClr val="accent6"/>
                </a:solidFill>
              </a:rPr>
              <a:t>int</a:t>
            </a:r>
            <a:r>
              <a:rPr lang="en-US" dirty="0">
                <a:solidFill>
                  <a:schemeClr val="accent6"/>
                </a:solidFill>
              </a:rPr>
              <a:t>, c string, z float32</a:t>
            </a:r>
            <a:r>
              <a:rPr lang="en-US" dirty="0" smtClean="0"/>
              <a:t>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Optional </a:t>
            </a:r>
            <a:r>
              <a:rPr lang="en-US" b="1" i="1" dirty="0" err="1" smtClean="0">
                <a:solidFill>
                  <a:srgbClr val="FF6600"/>
                </a:solidFill>
              </a:rPr>
              <a:t>variadic</a:t>
            </a:r>
            <a:r>
              <a:rPr lang="en-US" dirty="0" smtClean="0">
                <a:solidFill>
                  <a:srgbClr val="FF6600"/>
                </a:solidFill>
              </a:rPr>
              <a:t> </a:t>
            </a:r>
            <a:r>
              <a:rPr lang="en-US" dirty="0" smtClean="0"/>
              <a:t>parameter</a:t>
            </a:r>
          </a:p>
          <a:p>
            <a:pPr marL="857250" lvl="2" indent="0">
              <a:buNone/>
            </a:pPr>
            <a:r>
              <a:rPr lang="en-US" i="1" dirty="0" err="1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accent4"/>
                </a:solidFill>
              </a:rPr>
              <a:t>foo</a:t>
            </a:r>
            <a:r>
              <a:rPr lang="en-US" dirty="0"/>
              <a:t>(</a:t>
            </a:r>
            <a:r>
              <a:rPr lang="en-US" dirty="0">
                <a:solidFill>
                  <a:schemeClr val="accent6"/>
                </a:solidFill>
              </a:rPr>
              <a:t>a </a:t>
            </a:r>
            <a:r>
              <a:rPr lang="en-US" dirty="0" err="1">
                <a:solidFill>
                  <a:schemeClr val="accent6"/>
                </a:solidFill>
              </a:rPr>
              <a:t>int</a:t>
            </a:r>
            <a:r>
              <a:rPr lang="en-US" dirty="0">
                <a:solidFill>
                  <a:schemeClr val="accent6"/>
                </a:solidFill>
              </a:rPr>
              <a:t>, c string, </a:t>
            </a:r>
            <a:r>
              <a:rPr lang="mr-IN" dirty="0" smtClean="0">
                <a:solidFill>
                  <a:schemeClr val="accent6"/>
                </a:solidFill>
              </a:rPr>
              <a:t>…</a:t>
            </a:r>
            <a:r>
              <a:rPr lang="en-US" dirty="0" smtClean="0">
                <a:solidFill>
                  <a:schemeClr val="accent6"/>
                </a:solidFill>
              </a:rPr>
              <a:t>z float32</a:t>
            </a:r>
            <a:r>
              <a:rPr lang="en-US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797769705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 Return 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Some examples of function return list: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No return</a:t>
            </a:r>
          </a:p>
          <a:p>
            <a:pPr marL="857250" lvl="2" indent="0">
              <a:buNone/>
            </a:pPr>
            <a:r>
              <a:rPr lang="en-US" i="1" dirty="0" err="1" smtClean="0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accent4"/>
                </a:solidFill>
              </a:rPr>
              <a:t>foo</a:t>
            </a:r>
            <a:r>
              <a:rPr lang="en-US" dirty="0" smtClean="0"/>
              <a:t>(</a:t>
            </a:r>
            <a:r>
              <a:rPr lang="mr-IN" dirty="0" smtClean="0"/>
              <a:t>…</a:t>
            </a:r>
            <a:r>
              <a:rPr lang="en-US" dirty="0" smtClean="0"/>
              <a:t>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A single </a:t>
            </a:r>
            <a:r>
              <a:rPr lang="en-US" i="1" dirty="0" smtClean="0">
                <a:solidFill>
                  <a:srgbClr val="008000"/>
                </a:solidFill>
              </a:rPr>
              <a:t>unnamed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smtClean="0"/>
              <a:t>return</a:t>
            </a:r>
          </a:p>
          <a:p>
            <a:pPr marL="857250" lvl="2" indent="0">
              <a:buNone/>
            </a:pPr>
            <a:r>
              <a:rPr lang="en-US" i="1" dirty="0" err="1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accent4"/>
                </a:solidFill>
              </a:rPr>
              <a:t>foo</a:t>
            </a:r>
            <a:r>
              <a:rPr lang="en-US" dirty="0" smtClean="0"/>
              <a:t>(</a:t>
            </a:r>
            <a:r>
              <a:rPr lang="mr-IN" dirty="0" smtClean="0"/>
              <a:t>…</a:t>
            </a:r>
            <a:r>
              <a:rPr lang="en-US" dirty="0" smtClean="0"/>
              <a:t>)</a:t>
            </a:r>
            <a:r>
              <a:rPr lang="en-US" dirty="0" smtClean="0">
                <a:solidFill>
                  <a:schemeClr val="accent6"/>
                </a:solidFill>
              </a:rPr>
              <a:t> </a:t>
            </a:r>
            <a:r>
              <a:rPr lang="en-US" dirty="0" err="1" smtClean="0">
                <a:solidFill>
                  <a:srgbClr val="008000"/>
                </a:solidFill>
              </a:rPr>
              <a:t>int</a:t>
            </a:r>
            <a:endParaRPr lang="en-US" dirty="0" smtClean="0">
              <a:solidFill>
                <a:srgbClr val="008000"/>
              </a:solidFill>
            </a:endParaRP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A single </a:t>
            </a:r>
            <a:r>
              <a:rPr lang="en-US" i="1" dirty="0" smtClean="0">
                <a:solidFill>
                  <a:srgbClr val="008000"/>
                </a:solidFill>
              </a:rPr>
              <a:t>named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/>
              <a:t>return</a:t>
            </a:r>
          </a:p>
          <a:p>
            <a:pPr marL="857250" lvl="2" indent="0">
              <a:buNone/>
            </a:pPr>
            <a:r>
              <a:rPr lang="en-US" i="1" dirty="0" err="1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accent4"/>
                </a:solidFill>
              </a:rPr>
              <a:t>foo</a:t>
            </a:r>
            <a:r>
              <a:rPr lang="en-US" dirty="0" smtClean="0"/>
              <a:t>(</a:t>
            </a:r>
            <a:r>
              <a:rPr lang="mr-IN" dirty="0" smtClean="0"/>
              <a:t>…</a:t>
            </a:r>
            <a:r>
              <a:rPr lang="en-US" dirty="0" smtClean="0"/>
              <a:t>)</a:t>
            </a:r>
            <a:r>
              <a:rPr lang="en-US" dirty="0" smtClean="0">
                <a:solidFill>
                  <a:schemeClr val="accent6"/>
                </a:solidFill>
              </a:rPr>
              <a:t> </a:t>
            </a:r>
            <a:r>
              <a:rPr lang="en-US" dirty="0" smtClean="0">
                <a:solidFill>
                  <a:srgbClr val="008000"/>
                </a:solidFill>
              </a:rPr>
              <a:t>a </a:t>
            </a:r>
            <a:r>
              <a:rPr lang="en-US" dirty="0" err="1" smtClean="0">
                <a:solidFill>
                  <a:srgbClr val="008000"/>
                </a:solidFill>
              </a:rPr>
              <a:t>int</a:t>
            </a:r>
            <a:endParaRPr lang="en-US" dirty="0">
              <a:solidFill>
                <a:srgbClr val="008000"/>
              </a:solidFill>
            </a:endParaRP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One or more parameter of the same type</a:t>
            </a:r>
          </a:p>
          <a:p>
            <a:pPr marL="857250" lvl="2" indent="0">
              <a:buNone/>
            </a:pPr>
            <a:r>
              <a:rPr lang="en-US" i="1" dirty="0" err="1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accent4"/>
                </a:solidFill>
              </a:rPr>
              <a:t>foo</a:t>
            </a:r>
            <a:r>
              <a:rPr lang="en-US" dirty="0" smtClean="0"/>
              <a:t>(</a:t>
            </a:r>
            <a:r>
              <a:rPr lang="mr-IN" dirty="0" smtClean="0"/>
              <a:t>…</a:t>
            </a:r>
            <a:r>
              <a:rPr lang="en-US" dirty="0" smtClean="0"/>
              <a:t>)</a:t>
            </a:r>
            <a:r>
              <a:rPr lang="en-US" dirty="0" smtClean="0">
                <a:solidFill>
                  <a:schemeClr val="accent6"/>
                </a:solidFill>
              </a:rPr>
              <a:t> </a:t>
            </a:r>
            <a:r>
              <a:rPr lang="en-US" dirty="0" smtClean="0">
                <a:solidFill>
                  <a:srgbClr val="008000"/>
                </a:solidFill>
              </a:rPr>
              <a:t>(a</a:t>
            </a:r>
            <a:r>
              <a:rPr lang="en-US" dirty="0">
                <a:solidFill>
                  <a:srgbClr val="008000"/>
                </a:solidFill>
              </a:rPr>
              <a:t>, b, c </a:t>
            </a:r>
            <a:r>
              <a:rPr lang="en-US" dirty="0" smtClean="0">
                <a:solidFill>
                  <a:srgbClr val="008000"/>
                </a:solidFill>
              </a:rPr>
              <a:t>float32)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One or more different parameters</a:t>
            </a:r>
          </a:p>
          <a:p>
            <a:pPr marL="857250" lvl="2" indent="0">
              <a:buNone/>
            </a:pPr>
            <a:r>
              <a:rPr lang="en-US" i="1" dirty="0" err="1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accent4"/>
                </a:solidFill>
              </a:rPr>
              <a:t>foo</a:t>
            </a:r>
            <a:r>
              <a:rPr lang="en-US" dirty="0" smtClean="0"/>
              <a:t>(</a:t>
            </a:r>
            <a:r>
              <a:rPr lang="mr-IN" dirty="0" smtClean="0"/>
              <a:t>…</a:t>
            </a:r>
            <a:r>
              <a:rPr lang="en-US" dirty="0" smtClean="0"/>
              <a:t>)</a:t>
            </a:r>
            <a:r>
              <a:rPr lang="en-US" dirty="0" smtClean="0">
                <a:solidFill>
                  <a:schemeClr val="accent6"/>
                </a:solidFill>
              </a:rPr>
              <a:t> </a:t>
            </a:r>
            <a:r>
              <a:rPr lang="en-US" dirty="0" smtClean="0">
                <a:solidFill>
                  <a:srgbClr val="008000"/>
                </a:solidFill>
              </a:rPr>
              <a:t>(a </a:t>
            </a:r>
            <a:r>
              <a:rPr lang="en-US" dirty="0" err="1">
                <a:solidFill>
                  <a:srgbClr val="008000"/>
                </a:solidFill>
              </a:rPr>
              <a:t>int</a:t>
            </a:r>
            <a:r>
              <a:rPr lang="en-US" dirty="0">
                <a:solidFill>
                  <a:srgbClr val="008000"/>
                </a:solidFill>
              </a:rPr>
              <a:t>, c string, z </a:t>
            </a:r>
            <a:r>
              <a:rPr lang="en-US" dirty="0" smtClean="0">
                <a:solidFill>
                  <a:srgbClr val="008000"/>
                </a:solidFill>
              </a:rPr>
              <a:t>float32)</a:t>
            </a:r>
          </a:p>
        </p:txBody>
      </p:sp>
    </p:spTree>
    <p:extLst>
      <p:ext uri="{BB962C8B-B14F-4D97-AF65-F5344CB8AC3E}">
        <p14:creationId xmlns:p14="http://schemas.microsoft.com/office/powerpoint/2010/main" val="2780814348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Example-00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t="-5697" b="-569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4932217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 (</a:t>
            </a:r>
            <a:r>
              <a:rPr lang="en-US" dirty="0" err="1" smtClean="0"/>
              <a:t>golang</a:t>
            </a:r>
            <a:r>
              <a:rPr lang="en-US" dirty="0" smtClean="0"/>
              <a:t>) Mascot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40915" r="-4091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832679021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Example-00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t="-5697" b="-5697"/>
          <a:stretch>
            <a:fillRect/>
          </a:stretch>
        </p:blipFill>
        <p:spPr/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7535" y="1831163"/>
            <a:ext cx="4339265" cy="2018363"/>
          </a:xfrm>
          <a:prstGeom prst="rect">
            <a:avLst/>
          </a:prstGeom>
          <a:ln>
            <a:solidFill>
              <a:srgbClr val="FFFFFF"/>
            </a:solidFill>
          </a:ln>
        </p:spPr>
      </p:pic>
    </p:spTree>
    <p:extLst>
      <p:ext uri="{BB962C8B-B14F-4D97-AF65-F5344CB8AC3E}">
        <p14:creationId xmlns:p14="http://schemas.microsoft.com/office/powerpoint/2010/main" val="3063443928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Example-00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t="-5697" b="-5697"/>
          <a:stretch>
            <a:fillRect/>
          </a:stretch>
        </p:blipFill>
        <p:spPr/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7535" y="1831163"/>
            <a:ext cx="4339265" cy="2018363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2985" y="4152606"/>
            <a:ext cx="4323816" cy="1739298"/>
          </a:xfrm>
          <a:prstGeom prst="rect">
            <a:avLst/>
          </a:prstGeom>
          <a:ln>
            <a:solidFill>
              <a:srgbClr val="FFFFFF"/>
            </a:solidFill>
          </a:ln>
        </p:spPr>
      </p:pic>
    </p:spTree>
    <p:extLst>
      <p:ext uri="{BB962C8B-B14F-4D97-AF65-F5344CB8AC3E}">
        <p14:creationId xmlns:p14="http://schemas.microsoft.com/office/powerpoint/2010/main" val="3278870982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Variables Inside of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Functions can have variables definition</a:t>
            </a:r>
          </a:p>
          <a:p>
            <a:r>
              <a:rPr lang="en-US" dirty="0" smtClean="0"/>
              <a:t>Variables defined in a function, is visible inside the function</a:t>
            </a:r>
          </a:p>
          <a:p>
            <a:r>
              <a:rPr lang="en-US" dirty="0" smtClean="0"/>
              <a:t>Unlike C/C++, function can return the address of their variables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3079299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Example-01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3201" r="-3201"/>
          <a:stretch>
            <a:fillRect/>
          </a:stretch>
        </p:blipFill>
        <p:spPr/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4650" y="5276532"/>
            <a:ext cx="4383867" cy="849632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8846" y="3362670"/>
            <a:ext cx="4369671" cy="1286696"/>
          </a:xfrm>
          <a:prstGeom prst="rect">
            <a:avLst/>
          </a:prstGeom>
          <a:ln>
            <a:solidFill>
              <a:srgbClr val="FFFFFF"/>
            </a:solidFill>
          </a:ln>
        </p:spPr>
      </p:pic>
    </p:spTree>
    <p:extLst>
      <p:ext uri="{BB962C8B-B14F-4D97-AF65-F5344CB8AC3E}">
        <p14:creationId xmlns:p14="http://schemas.microsoft.com/office/powerpoint/2010/main" val="1446801031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In Go, a function is introduced with the ‘</a:t>
            </a:r>
            <a:r>
              <a:rPr lang="en-US" i="1" dirty="0" err="1" smtClean="0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 smtClean="0"/>
              <a:t>’ keyword</a:t>
            </a:r>
          </a:p>
          <a:p>
            <a:r>
              <a:rPr lang="en-US" dirty="0" smtClean="0"/>
              <a:t>Functions can optionally accept 0 or more parameters, inputs</a:t>
            </a:r>
          </a:p>
          <a:p>
            <a:r>
              <a:rPr lang="en-US" dirty="0" smtClean="0"/>
              <a:t>Functions can optionally return 0 or more values</a:t>
            </a:r>
          </a:p>
          <a:p>
            <a:r>
              <a:rPr lang="en-US" dirty="0" smtClean="0"/>
              <a:t>Functions create their own scope, which mean variables inside of functions are different from variables outside of the function.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56191" y="6234960"/>
            <a:ext cx="6231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Code </a:t>
            </a:r>
            <a:r>
              <a:rPr lang="en-US" dirty="0"/>
              <a:t>and slides: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github.com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xiliax</a:t>
            </a:r>
            <a:r>
              <a:rPr lang="en-US" dirty="0">
                <a:hlinkClick r:id="rId2"/>
              </a:rPr>
              <a:t>/go-</a:t>
            </a:r>
            <a:r>
              <a:rPr lang="en-US" dirty="0" err="1">
                <a:hlinkClick r:id="rId2"/>
              </a:rPr>
              <a:t>lang</a:t>
            </a:r>
            <a:r>
              <a:rPr lang="en-US" dirty="0">
                <a:hlinkClick r:id="rId2"/>
              </a:rPr>
              <a:t>-programming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5335930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11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Packages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Ch.2 : The Basics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820568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a ‘package’?</a:t>
            </a:r>
          </a:p>
          <a:p>
            <a:r>
              <a:rPr lang="en-US" dirty="0" smtClean="0"/>
              <a:t>Using ‘packages’</a:t>
            </a:r>
          </a:p>
          <a:p>
            <a:r>
              <a:rPr lang="en-US" dirty="0" smtClean="0"/>
              <a:t>Defining ‘packages’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56191" y="6234960"/>
            <a:ext cx="6231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Code </a:t>
            </a:r>
            <a:r>
              <a:rPr lang="en-US" dirty="0"/>
              <a:t>and slides: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github.com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xiliax</a:t>
            </a:r>
            <a:r>
              <a:rPr lang="en-US" dirty="0">
                <a:hlinkClick r:id="rId2"/>
              </a:rPr>
              <a:t>/go-</a:t>
            </a:r>
            <a:r>
              <a:rPr lang="en-US" dirty="0" err="1">
                <a:hlinkClick r:id="rId2"/>
              </a:rPr>
              <a:t>lang</a:t>
            </a:r>
            <a:r>
              <a:rPr lang="en-US" dirty="0">
                <a:hlinkClick r:id="rId2"/>
              </a:rPr>
              <a:t>-programming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3534963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Package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 a ‘package’?</a:t>
            </a:r>
          </a:p>
          <a:p>
            <a:pPr lvl="1"/>
            <a:r>
              <a:rPr lang="en-US" dirty="0"/>
              <a:t>Go programs are constructed by linking together </a:t>
            </a:r>
            <a:r>
              <a:rPr lang="en-US" b="1" i="1" dirty="0"/>
              <a:t>packages</a:t>
            </a:r>
            <a:r>
              <a:rPr lang="en-US" dirty="0"/>
              <a:t>. A package in turn is constructed from one or more </a:t>
            </a:r>
            <a:r>
              <a:rPr lang="en-US" b="1" i="1" dirty="0">
                <a:solidFill>
                  <a:schemeClr val="tx2"/>
                </a:solidFill>
              </a:rPr>
              <a:t>source </a:t>
            </a:r>
            <a:r>
              <a:rPr lang="en-US" b="1" i="1" dirty="0" smtClean="0">
                <a:solidFill>
                  <a:schemeClr val="tx2"/>
                </a:solidFill>
              </a:rPr>
              <a:t>files </a:t>
            </a:r>
            <a:r>
              <a:rPr lang="en-US" dirty="0" smtClean="0"/>
              <a:t>that </a:t>
            </a:r>
            <a:r>
              <a:rPr lang="en-US" dirty="0"/>
              <a:t>together declare </a:t>
            </a:r>
            <a:r>
              <a:rPr lang="en-US" b="1" i="1" dirty="0">
                <a:solidFill>
                  <a:schemeClr val="accent2"/>
                </a:solidFill>
              </a:rPr>
              <a:t>constants</a:t>
            </a:r>
            <a:r>
              <a:rPr lang="en-US" dirty="0" smtClean="0"/>
              <a:t>, </a:t>
            </a:r>
            <a:r>
              <a:rPr lang="en-US" b="1" i="1" dirty="0">
                <a:solidFill>
                  <a:srgbClr val="FF0000"/>
                </a:solidFill>
              </a:rPr>
              <a:t>types</a:t>
            </a:r>
            <a:r>
              <a:rPr lang="en-US" dirty="0" smtClean="0"/>
              <a:t>, </a:t>
            </a:r>
            <a:r>
              <a:rPr lang="en-US" b="1" i="1" dirty="0" smtClean="0">
                <a:solidFill>
                  <a:srgbClr val="660066"/>
                </a:solidFill>
              </a:rPr>
              <a:t>variables </a:t>
            </a:r>
            <a:r>
              <a:rPr lang="en-US" dirty="0" smtClean="0"/>
              <a:t>and </a:t>
            </a:r>
            <a:r>
              <a:rPr lang="en-US" b="1" i="1" dirty="0" smtClean="0">
                <a:solidFill>
                  <a:srgbClr val="3366FF"/>
                </a:solidFill>
              </a:rPr>
              <a:t>functions </a:t>
            </a:r>
            <a:r>
              <a:rPr lang="en-US" dirty="0" smtClean="0"/>
              <a:t>belonging </a:t>
            </a:r>
            <a:r>
              <a:rPr lang="en-US" dirty="0"/>
              <a:t>to the package and which are accessible in all files of the same package. Those elements may be exported and used in another package</a:t>
            </a:r>
            <a:r>
              <a:rPr lang="en-US" dirty="0" smtClean="0"/>
              <a:t>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25139" y="6249581"/>
            <a:ext cx="55351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2"/>
              </a:rPr>
              <a:t>https://golang.org/ref/spec#Packages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5048814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Package Visualization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2210802" y="1636782"/>
            <a:ext cx="4788292" cy="17120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1913" y="1842106"/>
            <a:ext cx="661046" cy="89330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9301" y="1842106"/>
            <a:ext cx="661046" cy="89330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0211" y="1842106"/>
            <a:ext cx="661046" cy="89330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7600" y="1842106"/>
            <a:ext cx="661046" cy="89330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006901" y="2867668"/>
            <a:ext cx="1405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Package: foo</a:t>
            </a:r>
            <a:endParaRPr lang="en-US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942" y="3866616"/>
            <a:ext cx="1555754" cy="2102370"/>
          </a:xfrm>
          <a:prstGeom prst="rect">
            <a:avLst/>
          </a:prstGeom>
        </p:spPr>
      </p:pic>
      <p:sp>
        <p:nvSpPr>
          <p:cNvPr id="17" name="Diamond 16"/>
          <p:cNvSpPr/>
          <p:nvPr/>
        </p:nvSpPr>
        <p:spPr>
          <a:xfrm>
            <a:off x="1240317" y="5039531"/>
            <a:ext cx="290737" cy="280485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18" name="Parallelogram 17"/>
          <p:cNvSpPr/>
          <p:nvPr/>
        </p:nvSpPr>
        <p:spPr>
          <a:xfrm>
            <a:off x="1232127" y="5485575"/>
            <a:ext cx="278452" cy="280485"/>
          </a:xfrm>
          <a:prstGeom prst="parallelogram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19" name="Isosceles Triangle 18"/>
          <p:cNvSpPr/>
          <p:nvPr/>
        </p:nvSpPr>
        <p:spPr>
          <a:xfrm>
            <a:off x="1232127" y="4212382"/>
            <a:ext cx="348064" cy="294816"/>
          </a:xfrm>
          <a:prstGeom prst="triangl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0" name="Oval 19"/>
          <p:cNvSpPr/>
          <p:nvPr/>
        </p:nvSpPr>
        <p:spPr>
          <a:xfrm>
            <a:off x="2927912" y="4073695"/>
            <a:ext cx="868323" cy="814754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</a:t>
            </a:r>
            <a:endParaRPr lang="en-US" dirty="0"/>
          </a:p>
        </p:txBody>
      </p:sp>
      <p:sp>
        <p:nvSpPr>
          <p:cNvPr id="21" name="Diamond 20"/>
          <p:cNvSpPr/>
          <p:nvPr/>
        </p:nvSpPr>
        <p:spPr>
          <a:xfrm>
            <a:off x="4034131" y="4073695"/>
            <a:ext cx="844534" cy="814754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</a:t>
            </a:r>
            <a:endParaRPr lang="en-US" dirty="0"/>
          </a:p>
        </p:txBody>
      </p:sp>
      <p:sp>
        <p:nvSpPr>
          <p:cNvPr id="22" name="Parallelogram 21"/>
          <p:cNvSpPr/>
          <p:nvPr/>
        </p:nvSpPr>
        <p:spPr>
          <a:xfrm>
            <a:off x="5194730" y="4073695"/>
            <a:ext cx="810494" cy="816412"/>
          </a:xfrm>
          <a:prstGeom prst="parallelogram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</a:t>
            </a:r>
            <a:endParaRPr lang="en-US" dirty="0"/>
          </a:p>
        </p:txBody>
      </p:sp>
      <p:sp>
        <p:nvSpPr>
          <p:cNvPr id="24" name="Oval 23"/>
          <p:cNvSpPr/>
          <p:nvPr/>
        </p:nvSpPr>
        <p:spPr>
          <a:xfrm>
            <a:off x="1593838" y="4609622"/>
            <a:ext cx="298927" cy="280485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3" name="Isosceles Triangle 22"/>
          <p:cNvSpPr/>
          <p:nvPr/>
        </p:nvSpPr>
        <p:spPr>
          <a:xfrm>
            <a:off x="6241953" y="4073695"/>
            <a:ext cx="963869" cy="816412"/>
          </a:xfrm>
          <a:prstGeom prst="triangl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</a:t>
            </a:r>
            <a:endParaRPr lang="en-US" dirty="0"/>
          </a:p>
        </p:txBody>
      </p:sp>
      <p:sp>
        <p:nvSpPr>
          <p:cNvPr id="16" name="Oval 15"/>
          <p:cNvSpPr/>
          <p:nvPr/>
        </p:nvSpPr>
        <p:spPr>
          <a:xfrm>
            <a:off x="1240317" y="4609622"/>
            <a:ext cx="298927" cy="280485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5" name="Diamond 24"/>
          <p:cNvSpPr/>
          <p:nvPr/>
        </p:nvSpPr>
        <p:spPr>
          <a:xfrm>
            <a:off x="1580191" y="5039531"/>
            <a:ext cx="290737" cy="280485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6" name="Diamond 25"/>
          <p:cNvSpPr/>
          <p:nvPr/>
        </p:nvSpPr>
        <p:spPr>
          <a:xfrm>
            <a:off x="1920065" y="5039531"/>
            <a:ext cx="290737" cy="280485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7" name="Parallelogram 26"/>
          <p:cNvSpPr/>
          <p:nvPr/>
        </p:nvSpPr>
        <p:spPr>
          <a:xfrm>
            <a:off x="1592476" y="5485575"/>
            <a:ext cx="278452" cy="280485"/>
          </a:xfrm>
          <a:prstGeom prst="parallelogram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8" name="Parallelogram 27"/>
          <p:cNvSpPr/>
          <p:nvPr/>
        </p:nvSpPr>
        <p:spPr>
          <a:xfrm>
            <a:off x="1932350" y="5485575"/>
            <a:ext cx="278452" cy="280485"/>
          </a:xfrm>
          <a:prstGeom prst="parallelogram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31" name="TextBox 30"/>
          <p:cNvSpPr txBox="1"/>
          <p:nvPr/>
        </p:nvSpPr>
        <p:spPr>
          <a:xfrm>
            <a:off x="4436689" y="2237977"/>
            <a:ext cx="377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3984154" y="5165895"/>
            <a:ext cx="165942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C = Constant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V = Variable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F = Function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T = Type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5527775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are the benefits of </a:t>
            </a:r>
            <a:r>
              <a:rPr lang="en-US" dirty="0" smtClean="0"/>
              <a:t>Packages?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b="1" dirty="0" smtClean="0">
                <a:solidFill>
                  <a:srgbClr val="008000"/>
                </a:solidFill>
              </a:rPr>
              <a:t>Reuse</a:t>
            </a:r>
            <a:endParaRPr lang="en-US" b="1" dirty="0">
              <a:solidFill>
                <a:srgbClr val="008000"/>
              </a:solidFill>
            </a:endParaRPr>
          </a:p>
          <a:p>
            <a:pPr lvl="1"/>
            <a:r>
              <a:rPr lang="en-US" b="1" dirty="0">
                <a:solidFill>
                  <a:schemeClr val="accent2"/>
                </a:solidFill>
              </a:rPr>
              <a:t>Organization</a:t>
            </a:r>
          </a:p>
          <a:p>
            <a:pPr lvl="1"/>
            <a:r>
              <a:rPr lang="en-US" i="1" dirty="0" smtClean="0"/>
              <a:t>Abstraction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3517466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Go?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From </a:t>
            </a:r>
            <a:r>
              <a:rPr lang="en-US" dirty="0" smtClean="0">
                <a:hlinkClick r:id="rId2"/>
              </a:rPr>
              <a:t>http://golang.org</a:t>
            </a:r>
            <a:r>
              <a:rPr lang="en-US" dirty="0" smtClean="0"/>
              <a:t>:</a:t>
            </a:r>
          </a:p>
          <a:p>
            <a:pPr lvl="1"/>
            <a:r>
              <a:rPr lang="en-US" dirty="0"/>
              <a:t>Go is an open source programming language that makes it easy to build </a:t>
            </a:r>
            <a:r>
              <a:rPr lang="en-US" b="1" i="1" dirty="0">
                <a:solidFill>
                  <a:srgbClr val="008000"/>
                </a:solidFill>
              </a:rPr>
              <a:t>simple</a:t>
            </a:r>
            <a:r>
              <a:rPr lang="en-US" dirty="0"/>
              <a:t>, </a:t>
            </a:r>
            <a:r>
              <a:rPr lang="en-US" b="1" i="1" dirty="0">
                <a:solidFill>
                  <a:srgbClr val="008000"/>
                </a:solidFill>
              </a:rPr>
              <a:t>reliable</a:t>
            </a:r>
            <a:r>
              <a:rPr lang="en-US" dirty="0"/>
              <a:t>, and </a:t>
            </a:r>
            <a:r>
              <a:rPr lang="en-US" b="1" i="1" dirty="0">
                <a:solidFill>
                  <a:srgbClr val="008000"/>
                </a:solidFill>
              </a:rPr>
              <a:t>efficient</a:t>
            </a:r>
            <a:r>
              <a:rPr lang="en-US" dirty="0">
                <a:solidFill>
                  <a:srgbClr val="008000"/>
                </a:solidFill>
              </a:rPr>
              <a:t> </a:t>
            </a:r>
            <a:r>
              <a:rPr lang="en-US" dirty="0"/>
              <a:t>software.</a:t>
            </a:r>
            <a:endParaRPr lang="en-US" dirty="0" smtClean="0"/>
          </a:p>
          <a:p>
            <a:r>
              <a:rPr lang="en-US" dirty="0" smtClean="0"/>
              <a:t>From Wikipedia ():</a:t>
            </a:r>
          </a:p>
          <a:p>
            <a:pPr lvl="1"/>
            <a:r>
              <a:rPr lang="en-US" b="1" i="1" dirty="0"/>
              <a:t>Go </a:t>
            </a:r>
            <a:r>
              <a:rPr lang="en-US" dirty="0"/>
              <a:t>(often referred to as </a:t>
            </a:r>
            <a:r>
              <a:rPr lang="en-US" b="1" i="1" dirty="0" err="1"/>
              <a:t>golang</a:t>
            </a:r>
            <a:r>
              <a:rPr lang="en-US" dirty="0"/>
              <a:t>) is an </a:t>
            </a:r>
            <a:r>
              <a:rPr lang="en-US" i="1" dirty="0">
                <a:solidFill>
                  <a:srgbClr val="0000FF"/>
                </a:solidFill>
              </a:rPr>
              <a:t>open </a:t>
            </a:r>
            <a:r>
              <a:rPr lang="en-US" i="1" dirty="0" smtClean="0">
                <a:solidFill>
                  <a:srgbClr val="0000FF"/>
                </a:solidFill>
              </a:rPr>
              <a:t>source </a:t>
            </a:r>
            <a:r>
              <a:rPr lang="en-US" dirty="0" smtClean="0"/>
              <a:t>programming </a:t>
            </a:r>
            <a:r>
              <a:rPr lang="en-US" dirty="0"/>
              <a:t>language created at </a:t>
            </a:r>
            <a:r>
              <a:rPr lang="en-US" i="1" dirty="0" smtClean="0">
                <a:solidFill>
                  <a:srgbClr val="0000FF"/>
                </a:solidFill>
              </a:rPr>
              <a:t>Google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smtClean="0"/>
              <a:t>in </a:t>
            </a:r>
            <a:r>
              <a:rPr lang="en-US" i="1" dirty="0">
                <a:solidFill>
                  <a:srgbClr val="0000FF"/>
                </a:solidFill>
              </a:rPr>
              <a:t>2007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/>
              <a:t>by </a:t>
            </a:r>
            <a:r>
              <a:rPr lang="en-US" i="1" dirty="0">
                <a:solidFill>
                  <a:srgbClr val="0000FF"/>
                </a:solidFill>
              </a:rPr>
              <a:t>Robert </a:t>
            </a:r>
            <a:r>
              <a:rPr lang="en-US" i="1" dirty="0" err="1">
                <a:solidFill>
                  <a:srgbClr val="0000FF"/>
                </a:solidFill>
              </a:rPr>
              <a:t>Griesemer</a:t>
            </a:r>
            <a:r>
              <a:rPr lang="en-US" dirty="0"/>
              <a:t>, </a:t>
            </a:r>
            <a:r>
              <a:rPr lang="en-US" i="1" dirty="0">
                <a:solidFill>
                  <a:srgbClr val="0000FF"/>
                </a:solidFill>
              </a:rPr>
              <a:t>Rob Pike</a:t>
            </a:r>
            <a:r>
              <a:rPr lang="en-US" dirty="0"/>
              <a:t>, and </a:t>
            </a:r>
            <a:r>
              <a:rPr lang="en-US" i="1" dirty="0">
                <a:solidFill>
                  <a:srgbClr val="0000FF"/>
                </a:solidFill>
              </a:rPr>
              <a:t>Ken Thompson</a:t>
            </a:r>
            <a:r>
              <a:rPr lang="en-US" dirty="0" smtClean="0"/>
              <a:t>. It </a:t>
            </a:r>
            <a:r>
              <a:rPr lang="en-US" dirty="0"/>
              <a:t>is a </a:t>
            </a:r>
            <a:r>
              <a:rPr lang="en-US" i="1" dirty="0">
                <a:solidFill>
                  <a:srgbClr val="0000FF"/>
                </a:solidFill>
              </a:rPr>
              <a:t>compiled</a:t>
            </a:r>
            <a:r>
              <a:rPr lang="en-US" dirty="0" smtClean="0"/>
              <a:t>, </a:t>
            </a:r>
            <a:r>
              <a:rPr lang="en-US" i="1" dirty="0" smtClean="0">
                <a:solidFill>
                  <a:srgbClr val="0000FF"/>
                </a:solidFill>
              </a:rPr>
              <a:t>statically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i="1" dirty="0">
                <a:solidFill>
                  <a:srgbClr val="0000FF"/>
                </a:solidFill>
              </a:rPr>
              <a:t>typed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/>
              <a:t>language in the tradition of </a:t>
            </a:r>
            <a:r>
              <a:rPr lang="en-US" i="1" dirty="0" err="1">
                <a:solidFill>
                  <a:srgbClr val="FF0000"/>
                </a:solidFill>
              </a:rPr>
              <a:t>Algol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and </a:t>
            </a:r>
            <a:r>
              <a:rPr lang="en-US" i="1" dirty="0">
                <a:solidFill>
                  <a:srgbClr val="FF0000"/>
                </a:solidFill>
              </a:rPr>
              <a:t>C</a:t>
            </a:r>
            <a:r>
              <a:rPr lang="en-US" dirty="0"/>
              <a:t>, with </a:t>
            </a:r>
            <a:r>
              <a:rPr lang="en-US" i="1" dirty="0">
                <a:solidFill>
                  <a:srgbClr val="0000FF"/>
                </a:solidFill>
              </a:rPr>
              <a:t>garbage collection</a:t>
            </a:r>
            <a:r>
              <a:rPr lang="en-US" dirty="0"/>
              <a:t>, </a:t>
            </a:r>
            <a:r>
              <a:rPr lang="en-US" i="1" dirty="0"/>
              <a:t>limited structural typing</a:t>
            </a:r>
            <a:r>
              <a:rPr lang="en-US" dirty="0" smtClean="0"/>
              <a:t>, </a:t>
            </a:r>
            <a:r>
              <a:rPr lang="en-US" i="1" dirty="0" smtClean="0"/>
              <a:t>memory </a:t>
            </a:r>
            <a:r>
              <a:rPr lang="en-US" i="1" dirty="0"/>
              <a:t>safety </a:t>
            </a:r>
            <a:r>
              <a:rPr lang="en-US" dirty="0"/>
              <a:t>features and </a:t>
            </a:r>
            <a:r>
              <a:rPr lang="en-US" b="1" i="1" dirty="0">
                <a:solidFill>
                  <a:srgbClr val="0000FF"/>
                </a:solidFill>
              </a:rPr>
              <a:t>CSP</a:t>
            </a:r>
            <a:r>
              <a:rPr lang="en-US" dirty="0"/>
              <a:t>-style concurrent programming features added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The </a:t>
            </a:r>
            <a:r>
              <a:rPr lang="en-US" dirty="0"/>
              <a:t>language was announced in </a:t>
            </a:r>
            <a:r>
              <a:rPr lang="en-US" i="1" dirty="0">
                <a:solidFill>
                  <a:srgbClr val="0000FF"/>
                </a:solidFill>
              </a:rPr>
              <a:t>November 2009</a:t>
            </a:r>
            <a:r>
              <a:rPr lang="en-US" dirty="0"/>
              <a:t>; </a:t>
            </a:r>
            <a:r>
              <a:rPr lang="en-US" i="1" dirty="0">
                <a:solidFill>
                  <a:srgbClr val="008000"/>
                </a:solidFill>
              </a:rPr>
              <a:t>it is used in some of Google's production systems</a:t>
            </a:r>
            <a:r>
              <a:rPr lang="en-US" dirty="0" smtClean="0"/>
              <a:t>, as </a:t>
            </a:r>
            <a:r>
              <a:rPr lang="en-US" dirty="0"/>
              <a:t>well as by other firms. Two major implementations exist: Google's Go compiler, "</a:t>
            </a:r>
            <a:r>
              <a:rPr lang="en-US" dirty="0" err="1"/>
              <a:t>gc</a:t>
            </a:r>
            <a:r>
              <a:rPr lang="en-US" dirty="0"/>
              <a:t>", is developed as open source software and targets various platforms including </a:t>
            </a:r>
            <a:r>
              <a:rPr lang="en-US" i="1" dirty="0">
                <a:solidFill>
                  <a:srgbClr val="FF0000"/>
                </a:solidFill>
              </a:rPr>
              <a:t>Linux, OS X, Windows, various BSD </a:t>
            </a:r>
            <a:r>
              <a:rPr lang="en-US" dirty="0"/>
              <a:t>and</a:t>
            </a:r>
            <a:r>
              <a:rPr lang="en-US" i="1" dirty="0"/>
              <a:t> </a:t>
            </a:r>
            <a:r>
              <a:rPr lang="en-US" i="1" dirty="0">
                <a:solidFill>
                  <a:srgbClr val="FF0000"/>
                </a:solidFill>
              </a:rPr>
              <a:t>Unix versions</a:t>
            </a:r>
            <a:r>
              <a:rPr lang="en-US" dirty="0"/>
              <a:t>, and since 2015 also mobile devices, including smartphones.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940422625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Package Details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Visibility</a:t>
            </a:r>
          </a:p>
          <a:p>
            <a:pPr lvl="1"/>
            <a:r>
              <a:rPr lang="en-US" dirty="0" smtClean="0"/>
              <a:t>Private members available to all members regardless of file</a:t>
            </a:r>
          </a:p>
          <a:p>
            <a:pPr lvl="1"/>
            <a:r>
              <a:rPr lang="en-US" dirty="0" smtClean="0"/>
              <a:t>Public/Exported members are accessible to imported file</a:t>
            </a:r>
          </a:p>
          <a:p>
            <a:pPr lvl="1"/>
            <a:r>
              <a:rPr lang="en-US" dirty="0" smtClean="0"/>
              <a:t>Types of imports:</a:t>
            </a:r>
          </a:p>
          <a:p>
            <a:pPr marL="914400" lvl="2" indent="0">
              <a:buNone/>
            </a:pP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2743989"/>
              </p:ext>
            </p:extLst>
          </p:nvPr>
        </p:nvGraphicFramePr>
        <p:xfrm>
          <a:off x="1328182" y="4703610"/>
          <a:ext cx="6096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/>
                <a:gridCol w="3048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Import Declaration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Local Name of Sin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import “lib/</a:t>
                      </a:r>
                      <a:r>
                        <a:rPr lang="en-US" dirty="0" smtClean="0">
                          <a:solidFill>
                            <a:srgbClr val="3366FF"/>
                          </a:solidFill>
                        </a:rPr>
                        <a:t>math</a:t>
                      </a:r>
                      <a:r>
                        <a:rPr lang="en-US" dirty="0" smtClean="0"/>
                        <a:t>”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solidFill>
                            <a:srgbClr val="3366FF"/>
                          </a:solidFill>
                        </a:rPr>
                        <a:t>math.Sin</a:t>
                      </a:r>
                      <a:endParaRPr lang="en-US" dirty="0">
                        <a:solidFill>
                          <a:srgbClr val="3366FF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import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smtClean="0">
                          <a:solidFill>
                            <a:srgbClr val="C0504D"/>
                          </a:solidFill>
                        </a:rPr>
                        <a:t>m</a:t>
                      </a:r>
                      <a:r>
                        <a:rPr lang="en-US" baseline="0" dirty="0" smtClean="0"/>
                        <a:t> “lib/math”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solidFill>
                            <a:srgbClr val="C0504D"/>
                          </a:solidFill>
                        </a:rPr>
                        <a:t>m</a:t>
                      </a:r>
                      <a:r>
                        <a:rPr lang="en-US" dirty="0" err="1" smtClean="0"/>
                        <a:t>.Sin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import </a:t>
                      </a:r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.</a:t>
                      </a:r>
                      <a:r>
                        <a:rPr lang="en-US" dirty="0" smtClean="0"/>
                        <a:t> “lib/math”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Sin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72722248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2210802" y="1933314"/>
            <a:ext cx="4788292" cy="12502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394574" y="3183522"/>
            <a:ext cx="4403107" cy="51473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Package Visibility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2354" y="2077092"/>
            <a:ext cx="1167481" cy="157768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9528" y="2075943"/>
            <a:ext cx="1160744" cy="156857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977084" y="1563982"/>
            <a:ext cx="1405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Package: foo</a:t>
            </a:r>
            <a:endParaRPr lang="en-US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20" name="Oval 19"/>
          <p:cNvSpPr/>
          <p:nvPr/>
        </p:nvSpPr>
        <p:spPr>
          <a:xfrm>
            <a:off x="2452354" y="4075353"/>
            <a:ext cx="868323" cy="814754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</a:t>
            </a:r>
            <a:endParaRPr lang="en-US" dirty="0"/>
          </a:p>
        </p:txBody>
      </p:sp>
      <p:sp>
        <p:nvSpPr>
          <p:cNvPr id="21" name="Diamond 20"/>
          <p:cNvSpPr/>
          <p:nvPr/>
        </p:nvSpPr>
        <p:spPr>
          <a:xfrm>
            <a:off x="3558573" y="4075353"/>
            <a:ext cx="844534" cy="814754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</a:t>
            </a:r>
            <a:endParaRPr lang="en-US" dirty="0"/>
          </a:p>
        </p:txBody>
      </p:sp>
      <p:sp>
        <p:nvSpPr>
          <p:cNvPr id="22" name="Parallelogram 21"/>
          <p:cNvSpPr/>
          <p:nvPr/>
        </p:nvSpPr>
        <p:spPr>
          <a:xfrm>
            <a:off x="4719172" y="4075353"/>
            <a:ext cx="810494" cy="816412"/>
          </a:xfrm>
          <a:prstGeom prst="parallelogram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</a:t>
            </a:r>
            <a:endParaRPr lang="en-US" dirty="0"/>
          </a:p>
        </p:txBody>
      </p:sp>
      <p:sp>
        <p:nvSpPr>
          <p:cNvPr id="23" name="Isosceles Triangle 22"/>
          <p:cNvSpPr/>
          <p:nvPr/>
        </p:nvSpPr>
        <p:spPr>
          <a:xfrm>
            <a:off x="5766395" y="4075353"/>
            <a:ext cx="963869" cy="816412"/>
          </a:xfrm>
          <a:prstGeom prst="triangl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3984154" y="5165895"/>
            <a:ext cx="165942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C = Constant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V = Variable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F = Function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T = Type</a:t>
            </a:r>
            <a:endParaRPr lang="en-US" dirty="0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9205" y="2077092"/>
            <a:ext cx="1159894" cy="1567430"/>
          </a:xfrm>
          <a:prstGeom prst="rect">
            <a:avLst/>
          </a:prstGeom>
        </p:spPr>
      </p:pic>
      <p:sp>
        <p:nvSpPr>
          <p:cNvPr id="36" name="Oval 35"/>
          <p:cNvSpPr/>
          <p:nvPr/>
        </p:nvSpPr>
        <p:spPr>
          <a:xfrm>
            <a:off x="5822775" y="2465774"/>
            <a:ext cx="298927" cy="280485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37" name="Diamond 36"/>
          <p:cNvSpPr/>
          <p:nvPr/>
        </p:nvSpPr>
        <p:spPr>
          <a:xfrm>
            <a:off x="6284581" y="2769085"/>
            <a:ext cx="290737" cy="280485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18" name="Parallelogram 17"/>
          <p:cNvSpPr/>
          <p:nvPr/>
        </p:nvSpPr>
        <p:spPr>
          <a:xfrm>
            <a:off x="4327536" y="2325531"/>
            <a:ext cx="278452" cy="280485"/>
          </a:xfrm>
          <a:prstGeom prst="parallelogram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19" name="Isosceles Triangle 18"/>
          <p:cNvSpPr/>
          <p:nvPr/>
        </p:nvSpPr>
        <p:spPr>
          <a:xfrm>
            <a:off x="4605988" y="2686045"/>
            <a:ext cx="348064" cy="294816"/>
          </a:xfrm>
          <a:prstGeom prst="triangl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7" name="Parallelogram 26"/>
          <p:cNvSpPr/>
          <p:nvPr/>
        </p:nvSpPr>
        <p:spPr>
          <a:xfrm>
            <a:off x="4560789" y="3244328"/>
            <a:ext cx="278452" cy="280485"/>
          </a:xfrm>
          <a:prstGeom prst="parallelogram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17" name="Diamond 16"/>
          <p:cNvSpPr/>
          <p:nvPr/>
        </p:nvSpPr>
        <p:spPr>
          <a:xfrm>
            <a:off x="4257738" y="2750611"/>
            <a:ext cx="290737" cy="280485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6" name="Diamond 25"/>
          <p:cNvSpPr/>
          <p:nvPr/>
        </p:nvSpPr>
        <p:spPr>
          <a:xfrm>
            <a:off x="5766395" y="3244328"/>
            <a:ext cx="290737" cy="280485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5" name="Diamond 24"/>
          <p:cNvSpPr/>
          <p:nvPr/>
        </p:nvSpPr>
        <p:spPr>
          <a:xfrm>
            <a:off x="3136027" y="3244328"/>
            <a:ext cx="290737" cy="280485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9" name="Oval 28"/>
          <p:cNvSpPr/>
          <p:nvPr/>
        </p:nvSpPr>
        <p:spPr>
          <a:xfrm>
            <a:off x="2680252" y="3229997"/>
            <a:ext cx="298927" cy="280485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38" name="Isosceles Triangle 37"/>
          <p:cNvSpPr/>
          <p:nvPr/>
        </p:nvSpPr>
        <p:spPr>
          <a:xfrm>
            <a:off x="6227254" y="3229997"/>
            <a:ext cx="348064" cy="294816"/>
          </a:xfrm>
          <a:prstGeom prst="triangl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8" name="Rectangle 7"/>
          <p:cNvSpPr/>
          <p:nvPr/>
        </p:nvSpPr>
        <p:spPr>
          <a:xfrm>
            <a:off x="457200" y="3244328"/>
            <a:ext cx="1405868" cy="400194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Exported</a:t>
            </a:r>
            <a:endParaRPr lang="en-US" dirty="0"/>
          </a:p>
        </p:txBody>
      </p:sp>
      <p:cxnSp>
        <p:nvCxnSpPr>
          <p:cNvPr id="39" name="Straight Connector 38"/>
          <p:cNvCxnSpPr/>
          <p:nvPr/>
        </p:nvCxnSpPr>
        <p:spPr>
          <a:xfrm>
            <a:off x="2394574" y="3183522"/>
            <a:ext cx="4403107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457200" y="2325531"/>
            <a:ext cx="1405868" cy="4435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Private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2336897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939926" y="1417638"/>
            <a:ext cx="7290024" cy="341079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Executable Visualized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369565" y="1722108"/>
            <a:ext cx="1778289" cy="1220832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779" y="1842106"/>
            <a:ext cx="500055" cy="6757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6910" y="1842106"/>
            <a:ext cx="500055" cy="67575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109730" y="2003056"/>
            <a:ext cx="377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3067372" y="5080208"/>
            <a:ext cx="3040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0000"/>
                </a:solidFill>
                <a:effectLst/>
              </a:rPr>
              <a:t>Executable: recipe-manager</a:t>
            </a:r>
            <a:endParaRPr lang="en-US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000000"/>
              </a:solidFill>
              <a:effectLst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531185" y="2517856"/>
            <a:ext cx="13843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Package: main</a:t>
            </a:r>
            <a:endParaRPr lang="en-US" sz="1600" dirty="0"/>
          </a:p>
        </p:txBody>
      </p:sp>
      <p:sp>
        <p:nvSpPr>
          <p:cNvPr id="21" name="Rounded Rectangle 20"/>
          <p:cNvSpPr/>
          <p:nvPr/>
        </p:nvSpPr>
        <p:spPr>
          <a:xfrm>
            <a:off x="3930772" y="1722108"/>
            <a:ext cx="1778289" cy="1220832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4092392" y="2517856"/>
            <a:ext cx="12624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Package: </a:t>
            </a:r>
            <a:r>
              <a:rPr lang="en-US" sz="1600" dirty="0" err="1" smtClean="0"/>
              <a:t>fmt</a:t>
            </a:r>
            <a:endParaRPr lang="en-US" sz="1600" dirty="0"/>
          </a:p>
        </p:txBody>
      </p:sp>
      <p:sp>
        <p:nvSpPr>
          <p:cNvPr id="23" name="Rounded Rectangle 22"/>
          <p:cNvSpPr/>
          <p:nvPr/>
        </p:nvSpPr>
        <p:spPr>
          <a:xfrm>
            <a:off x="6090287" y="1722108"/>
            <a:ext cx="1778289" cy="1220832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6251907" y="2517856"/>
            <a:ext cx="11556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Package: </a:t>
            </a:r>
            <a:r>
              <a:rPr lang="en-US" sz="1600" dirty="0" err="1" smtClean="0"/>
              <a:t>os</a:t>
            </a:r>
            <a:endParaRPr lang="en-US" sz="1600" dirty="0"/>
          </a:p>
        </p:txBody>
      </p:sp>
      <p:sp>
        <p:nvSpPr>
          <p:cNvPr id="25" name="Rounded Rectangle 24"/>
          <p:cNvSpPr/>
          <p:nvPr/>
        </p:nvSpPr>
        <p:spPr>
          <a:xfrm>
            <a:off x="1366387" y="3274881"/>
            <a:ext cx="1778289" cy="1220832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5601" y="3394879"/>
            <a:ext cx="500055" cy="67575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3732" y="3394879"/>
            <a:ext cx="500055" cy="675750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2106552" y="3555829"/>
            <a:ext cx="377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528007" y="4070629"/>
            <a:ext cx="14846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Package: recipe</a:t>
            </a:r>
            <a:endParaRPr lang="en-US" sz="1600" dirty="0"/>
          </a:p>
        </p:txBody>
      </p:sp>
      <p:sp>
        <p:nvSpPr>
          <p:cNvPr id="30" name="Rounded Rectangle 29"/>
          <p:cNvSpPr/>
          <p:nvPr/>
        </p:nvSpPr>
        <p:spPr>
          <a:xfrm>
            <a:off x="3927594" y="3274881"/>
            <a:ext cx="1778289" cy="1220832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ounded Rectangle 31"/>
          <p:cNvSpPr/>
          <p:nvPr/>
        </p:nvSpPr>
        <p:spPr>
          <a:xfrm>
            <a:off x="6087109" y="3274881"/>
            <a:ext cx="1778289" cy="122083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3984680" y="4053752"/>
            <a:ext cx="1670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Package: net/http</a:t>
            </a:r>
            <a:endParaRPr lang="en-US" sz="1600" dirty="0"/>
          </a:p>
        </p:txBody>
      </p:sp>
      <p:sp>
        <p:nvSpPr>
          <p:cNvPr id="35" name="TextBox 34"/>
          <p:cNvSpPr txBox="1"/>
          <p:nvPr/>
        </p:nvSpPr>
        <p:spPr>
          <a:xfrm>
            <a:off x="6179757" y="4036875"/>
            <a:ext cx="15953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Package: </a:t>
            </a:r>
            <a:r>
              <a:rPr lang="en-US" sz="1600" dirty="0" err="1" smtClean="0"/>
              <a:t>strconv</a:t>
            </a:r>
            <a:endParaRPr lang="en-US" sz="1600" dirty="0"/>
          </a:p>
        </p:txBody>
      </p:sp>
      <p:cxnSp>
        <p:nvCxnSpPr>
          <p:cNvPr id="37" name="Straight Connector 36"/>
          <p:cNvCxnSpPr/>
          <p:nvPr/>
        </p:nvCxnSpPr>
        <p:spPr>
          <a:xfrm>
            <a:off x="3569482" y="1417638"/>
            <a:ext cx="16784" cy="341079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2208059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Contrive Example Requirements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Simple ‘awesome’ application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Simple ‘security’ package</a:t>
            </a:r>
          </a:p>
          <a:p>
            <a:pPr marL="1314450" lvl="2" indent="-514350">
              <a:buFont typeface="+mj-lt"/>
              <a:buAutoNum type="alphaLcPeriod"/>
            </a:pPr>
            <a:r>
              <a:rPr lang="en-US" dirty="0" smtClean="0"/>
              <a:t>Exposes: Login(), Logout(), </a:t>
            </a:r>
            <a:r>
              <a:rPr lang="en-US" dirty="0" err="1" smtClean="0"/>
              <a:t>IsAuthenticated</a:t>
            </a:r>
            <a:r>
              <a:rPr lang="en-US" dirty="0" smtClean="0"/>
              <a:t>()</a:t>
            </a:r>
          </a:p>
          <a:p>
            <a:pPr marL="1314450" lvl="2" indent="-514350">
              <a:buFont typeface="+mj-lt"/>
              <a:buAutoNum type="alphaLcPeriod"/>
            </a:pPr>
            <a:r>
              <a:rPr lang="en-US" dirty="0" smtClean="0"/>
              <a:t>Private: </a:t>
            </a:r>
            <a:r>
              <a:rPr lang="en-US" smtClean="0"/>
              <a:t>currentUser</a:t>
            </a:r>
            <a:endParaRPr lang="en-US" dirty="0" smtClean="0"/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Recipe Manager Application</a:t>
            </a:r>
          </a:p>
          <a:p>
            <a:pPr marL="1314450" lvl="2" indent="-514350">
              <a:buFont typeface="+mj-lt"/>
              <a:buAutoNum type="alphaLcPeriod"/>
            </a:pPr>
            <a:r>
              <a:rPr lang="en-US" dirty="0" smtClean="0"/>
              <a:t>‘recipe’ package</a:t>
            </a:r>
          </a:p>
          <a:p>
            <a:pPr marL="1314450" lvl="2" indent="-514350">
              <a:buFont typeface="+mj-lt"/>
              <a:buAutoNum type="alphaLcPeriod"/>
            </a:pPr>
            <a:r>
              <a:rPr lang="en-US" dirty="0" smtClean="0"/>
              <a:t>Uses ‘security’ package</a:t>
            </a:r>
          </a:p>
          <a:p>
            <a:pPr marL="1314450" lvl="2" indent="-514350">
              <a:buFont typeface="+mj-lt"/>
              <a:buAutoNum type="alphaLcPeriod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333862962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Elbow Connector 9"/>
          <p:cNvCxnSpPr>
            <a:stCxn id="15" idx="1"/>
            <a:endCxn id="6" idx="3"/>
          </p:cNvCxnSpPr>
          <p:nvPr/>
        </p:nvCxnSpPr>
        <p:spPr>
          <a:xfrm rot="10800000">
            <a:off x="3725072" y="3084691"/>
            <a:ext cx="2681884" cy="1250832"/>
          </a:xfrm>
          <a:prstGeom prst="bentConnector3">
            <a:avLst>
              <a:gd name="adj1" fmla="val 36794"/>
            </a:avLst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6406956" y="4210793"/>
            <a:ext cx="510223" cy="24945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Package Installation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945521" y="2635218"/>
            <a:ext cx="1700819" cy="96233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/>
              <a:t>import “security”</a:t>
            </a:r>
            <a:endParaRPr lang="en-US" sz="1600" dirty="0"/>
          </a:p>
        </p:txBody>
      </p:sp>
      <p:sp>
        <p:nvSpPr>
          <p:cNvPr id="6" name="Rounded Rectangle 5"/>
          <p:cNvSpPr/>
          <p:nvPr/>
        </p:nvSpPr>
        <p:spPr>
          <a:xfrm>
            <a:off x="3272613" y="2929379"/>
            <a:ext cx="452459" cy="310623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Left Arrow 6"/>
          <p:cNvSpPr/>
          <p:nvPr/>
        </p:nvSpPr>
        <p:spPr>
          <a:xfrm>
            <a:off x="2724668" y="2993654"/>
            <a:ext cx="391636" cy="242588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2147366088"/>
              </p:ext>
            </p:extLst>
          </p:nvPr>
        </p:nvGraphicFramePr>
        <p:xfrm>
          <a:off x="3725072" y="1774562"/>
          <a:ext cx="4461912" cy="31988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9" name="Rectangle 28"/>
          <p:cNvSpPr/>
          <p:nvPr/>
        </p:nvSpPr>
        <p:spPr>
          <a:xfrm>
            <a:off x="6112065" y="3707858"/>
            <a:ext cx="805114" cy="260798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962796" y="5210802"/>
            <a:ext cx="2624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 cd security &amp;&amp; go install</a:t>
            </a:r>
            <a:endParaRPr lang="en-US" dirty="0"/>
          </a:p>
        </p:txBody>
      </p:sp>
      <p:cxnSp>
        <p:nvCxnSpPr>
          <p:cNvPr id="47" name="Elbow Connector 46"/>
          <p:cNvCxnSpPr>
            <a:stCxn id="46" idx="3"/>
            <a:endCxn id="15" idx="3"/>
          </p:cNvCxnSpPr>
          <p:nvPr/>
        </p:nvCxnSpPr>
        <p:spPr>
          <a:xfrm flipV="1">
            <a:off x="3587207" y="4335523"/>
            <a:ext cx="3329972" cy="1059945"/>
          </a:xfrm>
          <a:prstGeom prst="bentConnector3">
            <a:avLst>
              <a:gd name="adj1" fmla="val 106865"/>
            </a:avLst>
          </a:prstGeom>
          <a:ln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5340672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1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Introduction to Arrays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Ch.3 : Arrays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8361477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Package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 an ‘array’?</a:t>
            </a:r>
          </a:p>
          <a:p>
            <a:pPr lvl="1"/>
            <a:r>
              <a:rPr lang="en-US" dirty="0" smtClean="0"/>
              <a:t>An </a:t>
            </a:r>
            <a:r>
              <a:rPr lang="en-US" b="1" i="1" dirty="0" smtClean="0">
                <a:solidFill>
                  <a:schemeClr val="accent2"/>
                </a:solidFill>
              </a:rPr>
              <a:t>array </a:t>
            </a:r>
            <a:r>
              <a:rPr lang="en-US" dirty="0" smtClean="0"/>
              <a:t>in Go </a:t>
            </a:r>
            <a:r>
              <a:rPr lang="en-US" dirty="0" err="1" smtClean="0"/>
              <a:t>lang</a:t>
            </a:r>
            <a:r>
              <a:rPr lang="en-US" dirty="0" smtClean="0"/>
              <a:t> is a built in </a:t>
            </a:r>
            <a:r>
              <a:rPr lang="en-US" dirty="0" err="1" smtClean="0"/>
              <a:t>datatype</a:t>
            </a:r>
            <a:r>
              <a:rPr lang="en-US" dirty="0" smtClean="0"/>
              <a:t> with the following features:</a:t>
            </a:r>
          </a:p>
          <a:p>
            <a:pPr lvl="2"/>
            <a:r>
              <a:rPr lang="en-US" b="1" i="1" dirty="0" smtClean="0"/>
              <a:t>Stores</a:t>
            </a:r>
            <a:r>
              <a:rPr lang="en-US" b="1" dirty="0" smtClean="0"/>
              <a:t> </a:t>
            </a:r>
            <a:r>
              <a:rPr lang="en-US" dirty="0" smtClean="0"/>
              <a:t>several values of the same type</a:t>
            </a:r>
          </a:p>
          <a:p>
            <a:pPr lvl="2"/>
            <a:r>
              <a:rPr lang="en-US" dirty="0" smtClean="0"/>
              <a:t>Provides compile-time </a:t>
            </a:r>
            <a:r>
              <a:rPr lang="en-US" b="1" i="1" dirty="0" smtClean="0"/>
              <a:t>bounds checking </a:t>
            </a:r>
            <a:r>
              <a:rPr lang="en-US" dirty="0" smtClean="0"/>
              <a:t>on integer literal index</a:t>
            </a:r>
          </a:p>
          <a:p>
            <a:pPr lvl="2"/>
            <a:r>
              <a:rPr lang="en-US" dirty="0" smtClean="0"/>
              <a:t>Provides runtime-time </a:t>
            </a:r>
            <a:r>
              <a:rPr lang="en-US" b="1" i="1" dirty="0" smtClean="0"/>
              <a:t>bounds checking </a:t>
            </a:r>
            <a:r>
              <a:rPr lang="en-US" dirty="0" smtClean="0"/>
              <a:t>on integer variable index</a:t>
            </a:r>
          </a:p>
          <a:p>
            <a:pPr lvl="2"/>
            <a:r>
              <a:rPr lang="en-US" dirty="0" smtClean="0"/>
              <a:t>Provides non-negative integer index</a:t>
            </a:r>
          </a:p>
          <a:p>
            <a:pPr lvl="2"/>
            <a:r>
              <a:rPr lang="en-US" dirty="0" smtClean="0"/>
              <a:t>Uses 0-base indexing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25139" y="6249581"/>
            <a:ext cx="5814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 smtClean="0">
                <a:hlinkClick r:id="rId2"/>
              </a:rPr>
              <a:t>https://golang.org/ref/spec#Array_types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8350463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Declaring an array if very simple:</a:t>
            </a:r>
          </a:p>
          <a:p>
            <a:pPr lvl="1"/>
            <a:r>
              <a:rPr lang="en-US" b="1" i="1" dirty="0" err="1">
                <a:solidFill>
                  <a:srgbClr val="008000"/>
                </a:solidFill>
              </a:rPr>
              <a:t>var</a:t>
            </a:r>
            <a:r>
              <a:rPr lang="en-US" b="1" i="1" dirty="0">
                <a:solidFill>
                  <a:srgbClr val="008000"/>
                </a:solidFill>
              </a:rPr>
              <a:t> </a:t>
            </a:r>
            <a:r>
              <a:rPr lang="en-US" b="1" dirty="0">
                <a:solidFill>
                  <a:srgbClr val="3366FF"/>
                </a:solidFill>
              </a:rPr>
              <a:t>name/identifier </a:t>
            </a:r>
            <a:r>
              <a:rPr lang="en-US" b="1" i="1" dirty="0">
                <a:solidFill>
                  <a:schemeClr val="accent2">
                    <a:lumMod val="50000"/>
                  </a:schemeClr>
                </a:solidFill>
              </a:rPr>
              <a:t>[type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]</a:t>
            </a:r>
            <a:endParaRPr lang="en-US" b="1" i="1" dirty="0"/>
          </a:p>
          <a:p>
            <a:pPr lvl="2"/>
            <a:r>
              <a:rPr lang="en-US" dirty="0" err="1" smtClean="0"/>
              <a:t>Eg</a:t>
            </a:r>
            <a:r>
              <a:rPr lang="en-US" dirty="0" smtClean="0"/>
              <a:t>: </a:t>
            </a:r>
            <a:r>
              <a:rPr lang="en-US" dirty="0" err="1" smtClean="0"/>
              <a:t>var</a:t>
            </a:r>
            <a:r>
              <a:rPr lang="en-US" dirty="0" smtClean="0"/>
              <a:t> </a:t>
            </a:r>
            <a:r>
              <a:rPr lang="en-US" dirty="0" err="1" smtClean="0"/>
              <a:t>testResults</a:t>
            </a:r>
            <a:r>
              <a:rPr lang="en-US" dirty="0" smtClean="0"/>
              <a:t> [10]</a:t>
            </a:r>
            <a:r>
              <a:rPr lang="en-US" dirty="0" err="1" smtClean="0"/>
              <a:t>int</a:t>
            </a:r>
            <a:endParaRPr lang="en-US" dirty="0" smtClean="0"/>
          </a:p>
          <a:p>
            <a:r>
              <a:rPr lang="en-US" dirty="0" smtClean="0"/>
              <a:t>Assigning values to an array’s element</a:t>
            </a:r>
          </a:p>
          <a:p>
            <a:pPr lvl="1"/>
            <a:r>
              <a:rPr lang="en-US" b="1" dirty="0" err="1" smtClean="0">
                <a:solidFill>
                  <a:srgbClr val="3366FF"/>
                </a:solidFill>
              </a:rPr>
              <a:t>arrayName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[index]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value</a:t>
            </a:r>
            <a:endParaRPr lang="en-US" b="1" i="1" dirty="0" smtClean="0"/>
          </a:p>
          <a:p>
            <a:pPr lvl="2"/>
            <a:r>
              <a:rPr lang="en-US" i="1" dirty="0" err="1" smtClean="0"/>
              <a:t>Eg</a:t>
            </a:r>
            <a:r>
              <a:rPr lang="en-US" i="1" dirty="0" smtClean="0"/>
              <a:t>: </a:t>
            </a:r>
          </a:p>
          <a:p>
            <a:pPr lvl="3"/>
            <a:r>
              <a:rPr lang="en-US" i="1" dirty="0" err="1" smtClean="0"/>
              <a:t>testResults</a:t>
            </a:r>
            <a:r>
              <a:rPr lang="en-US" i="1" dirty="0" smtClean="0"/>
              <a:t>[0] = 12</a:t>
            </a:r>
          </a:p>
          <a:p>
            <a:pPr lvl="3"/>
            <a:r>
              <a:rPr lang="en-US" i="1" dirty="0" err="1" smtClean="0"/>
              <a:t>testResults</a:t>
            </a:r>
            <a:r>
              <a:rPr lang="en-US" i="1" dirty="0" smtClean="0"/>
              <a:t>[9] = 103</a:t>
            </a:r>
          </a:p>
          <a:p>
            <a:r>
              <a:rPr lang="en-US" dirty="0" smtClean="0"/>
              <a:t>Bound checking prevents illegal or dangerous access:</a:t>
            </a:r>
          </a:p>
          <a:p>
            <a:pPr marL="800100" lvl="3" indent="-342900"/>
            <a:r>
              <a:rPr lang="en-US" b="1" dirty="0" err="1" smtClean="0">
                <a:solidFill>
                  <a:srgbClr val="3366FF"/>
                </a:solidFill>
              </a:rPr>
              <a:t>arrayName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[invalid-index]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value</a:t>
            </a:r>
          </a:p>
          <a:p>
            <a:pPr lvl="2"/>
            <a:r>
              <a:rPr lang="en-US" i="1" dirty="0" err="1"/>
              <a:t>Eg</a:t>
            </a:r>
            <a:r>
              <a:rPr lang="en-US" i="1" dirty="0"/>
              <a:t>: </a:t>
            </a:r>
          </a:p>
          <a:p>
            <a:pPr lvl="3"/>
            <a:r>
              <a:rPr lang="en-US" i="1" dirty="0" err="1"/>
              <a:t>testResults</a:t>
            </a:r>
            <a:r>
              <a:rPr lang="en-US" i="1" dirty="0" smtClean="0"/>
              <a:t>[</a:t>
            </a:r>
            <a:r>
              <a:rPr lang="en-US" i="1" dirty="0" smtClean="0">
                <a:solidFill>
                  <a:srgbClr val="FF0000"/>
                </a:solidFill>
              </a:rPr>
              <a:t>-1</a:t>
            </a:r>
            <a:r>
              <a:rPr lang="en-US" i="1" dirty="0" smtClean="0"/>
              <a:t>] </a:t>
            </a:r>
            <a:r>
              <a:rPr lang="en-US" i="1" dirty="0"/>
              <a:t>= </a:t>
            </a:r>
            <a:r>
              <a:rPr lang="en-US" i="1" dirty="0" smtClean="0"/>
              <a:t>12</a:t>
            </a:r>
          </a:p>
          <a:p>
            <a:pPr lvl="4"/>
            <a:r>
              <a:rPr lang="en-US" dirty="0" smtClean="0"/>
              <a:t>Negative index</a:t>
            </a:r>
            <a:endParaRPr lang="en-US" dirty="0"/>
          </a:p>
          <a:p>
            <a:pPr lvl="3"/>
            <a:r>
              <a:rPr lang="en-US" i="1" dirty="0" err="1"/>
              <a:t>testResults</a:t>
            </a:r>
            <a:r>
              <a:rPr lang="en-US" i="1" dirty="0" smtClean="0"/>
              <a:t>[</a:t>
            </a:r>
            <a:r>
              <a:rPr lang="en-US" i="1" dirty="0" smtClean="0">
                <a:solidFill>
                  <a:srgbClr val="FF0000"/>
                </a:solidFill>
              </a:rPr>
              <a:t>10</a:t>
            </a:r>
            <a:r>
              <a:rPr lang="en-US" i="1" dirty="0" smtClean="0"/>
              <a:t>] </a:t>
            </a:r>
            <a:r>
              <a:rPr lang="en-US" i="1" dirty="0"/>
              <a:t>= </a:t>
            </a:r>
            <a:r>
              <a:rPr lang="en-US" i="1" dirty="0" smtClean="0"/>
              <a:t>103</a:t>
            </a:r>
          </a:p>
          <a:p>
            <a:pPr lvl="4"/>
            <a:r>
              <a:rPr lang="en-US" dirty="0" smtClean="0"/>
              <a:t>Index out of bounds, greater than the number of defined elements</a:t>
            </a:r>
          </a:p>
          <a:p>
            <a:pPr lvl="2"/>
            <a:endParaRPr lang="en-US" i="1" dirty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77357261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2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Using Arrays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Ch.3 : Arrays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1463965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Using Arrays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Calculating Array Length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Array Indexing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Arrays as Function Parameter and Return Types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25139" y="6249581"/>
            <a:ext cx="5814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 smtClean="0">
                <a:hlinkClick r:id="rId2"/>
              </a:rPr>
              <a:t>https://golang.org/ref/spec#Array_types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59844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 and C Compared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t="-21135" b="-2113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8714772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An arrays type is not very different from any other basic type</a:t>
            </a:r>
          </a:p>
          <a:p>
            <a:r>
              <a:rPr lang="en-US" dirty="0" smtClean="0"/>
              <a:t>Calculate the length of an array at runtime using ‘</a:t>
            </a:r>
            <a:r>
              <a:rPr lang="en-US" dirty="0" err="1" smtClean="0"/>
              <a:t>len</a:t>
            </a:r>
            <a:r>
              <a:rPr lang="en-US" dirty="0" smtClean="0"/>
              <a:t>’</a:t>
            </a:r>
          </a:p>
          <a:p>
            <a:r>
              <a:rPr lang="en-US" smtClean="0"/>
              <a:t>A </a:t>
            </a:r>
            <a:r>
              <a:rPr lang="en-US" dirty="0" smtClean="0"/>
              <a:t>range of array elements can be accessed using a ‘slice’</a:t>
            </a:r>
          </a:p>
          <a:p>
            <a:pPr marL="800100" lvl="3" indent="-342900"/>
            <a:r>
              <a:rPr lang="en-US" b="1" dirty="0" err="1">
                <a:solidFill>
                  <a:srgbClr val="3366FF"/>
                </a:solidFill>
              </a:rPr>
              <a:t>arrayName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[start-index:end-index+1]</a:t>
            </a:r>
            <a:endParaRPr lang="en-US" b="1" i="1" dirty="0">
              <a:solidFill>
                <a:schemeClr val="accent5">
                  <a:lumMod val="75000"/>
                </a:schemeClr>
              </a:solidFill>
            </a:endParaRPr>
          </a:p>
          <a:p>
            <a:pPr lvl="2"/>
            <a:r>
              <a:rPr lang="en-US" i="1" dirty="0" err="1" smtClean="0"/>
              <a:t>Eg</a:t>
            </a:r>
            <a:r>
              <a:rPr lang="en-US" i="1" dirty="0"/>
              <a:t>: </a:t>
            </a:r>
          </a:p>
          <a:p>
            <a:pPr lvl="3"/>
            <a:r>
              <a:rPr lang="en-US" i="1" dirty="0" err="1"/>
              <a:t>testResults</a:t>
            </a:r>
            <a:r>
              <a:rPr lang="en-US" i="1" dirty="0" smtClean="0"/>
              <a:t>[</a:t>
            </a:r>
            <a:r>
              <a:rPr lang="en-US" i="1" dirty="0" smtClean="0">
                <a:solidFill>
                  <a:srgbClr val="FF0000"/>
                </a:solidFill>
              </a:rPr>
              <a:t>0:5</a:t>
            </a:r>
            <a:r>
              <a:rPr lang="en-US" i="1" dirty="0" smtClean="0"/>
              <a:t>]</a:t>
            </a:r>
            <a:endParaRPr lang="en-US" i="1" dirty="0"/>
          </a:p>
          <a:p>
            <a:pPr lvl="4"/>
            <a:r>
              <a:rPr lang="en-US" dirty="0" smtClean="0"/>
              <a:t>Index 0, 1, 2, 3, and 4</a:t>
            </a:r>
          </a:p>
          <a:p>
            <a:pPr lvl="3"/>
            <a:r>
              <a:rPr lang="en-US" i="1" dirty="0" err="1"/>
              <a:t>testResults</a:t>
            </a:r>
            <a:r>
              <a:rPr lang="en-US" i="1" dirty="0" smtClean="0"/>
              <a:t>[</a:t>
            </a:r>
            <a:r>
              <a:rPr lang="en-US" i="1" dirty="0" smtClean="0">
                <a:solidFill>
                  <a:srgbClr val="FF0000"/>
                </a:solidFill>
              </a:rPr>
              <a:t>4:9</a:t>
            </a:r>
            <a:r>
              <a:rPr lang="en-US" i="1" dirty="0" smtClean="0"/>
              <a:t>]</a:t>
            </a:r>
            <a:endParaRPr lang="en-US" i="1" dirty="0"/>
          </a:p>
          <a:p>
            <a:pPr lvl="4"/>
            <a:r>
              <a:rPr lang="en-US" dirty="0"/>
              <a:t>Index </a:t>
            </a:r>
            <a:r>
              <a:rPr lang="en-US" dirty="0" smtClean="0"/>
              <a:t>4, 5, 6, 7, and 8</a:t>
            </a:r>
          </a:p>
          <a:p>
            <a:pPr lvl="2"/>
            <a:endParaRPr lang="en-US" i="1" dirty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073827465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3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Arrays and Functions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Ch.3 : Arrays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6789999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Using Arrays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Passing Arrays as Function Parameter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Arrays as Function Return Types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Tips on Using Arrays with Function</a:t>
            </a:r>
          </a:p>
          <a:p>
            <a:pPr marL="1371600" lvl="2" indent="-514350">
              <a:buFont typeface="+mj-lt"/>
              <a:buAutoNum type="alphaLcPeriod"/>
            </a:pPr>
            <a:r>
              <a:rPr lang="en-US" dirty="0" smtClean="0"/>
              <a:t>Using Array Pointer to pass large arrays to functions</a:t>
            </a:r>
          </a:p>
          <a:p>
            <a:pPr marL="1371600" lvl="2" indent="-514350">
              <a:buFont typeface="+mj-lt"/>
              <a:buAutoNum type="alphaLcPeriod"/>
            </a:pPr>
            <a:r>
              <a:rPr lang="en-US" dirty="0" smtClean="0"/>
              <a:t>Return a Array Pointer to large arrays in function</a:t>
            </a:r>
          </a:p>
          <a:p>
            <a:pPr marL="1371600" lvl="2" indent="-514350">
              <a:buFont typeface="+mj-lt"/>
              <a:buAutoNum type="alphaLcPeriod"/>
            </a:pPr>
            <a:r>
              <a:rPr lang="en-US" dirty="0" smtClean="0"/>
              <a:t>For simplicity, use a slice created at runtime*</a:t>
            </a:r>
          </a:p>
          <a:p>
            <a:pPr marL="1371600" lvl="2" indent="-514350">
              <a:buFont typeface="+mj-lt"/>
              <a:buAutoNum type="alphaLcPeriod"/>
            </a:pPr>
            <a:endParaRPr lang="en-US" dirty="0"/>
          </a:p>
          <a:p>
            <a:pPr marL="457200" lvl="1" indent="0">
              <a:buNone/>
            </a:pPr>
            <a:r>
              <a:rPr lang="en-US" dirty="0" smtClean="0"/>
              <a:t>* We will cover ‘slices’ in the next section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25139" y="6249581"/>
            <a:ext cx="5814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 smtClean="0">
                <a:hlinkClick r:id="rId2"/>
              </a:rPr>
              <a:t>https://golang.org/ref/spec#Array_types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7100341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An Array in Go Lang is a </a:t>
            </a:r>
            <a:r>
              <a:rPr lang="en-US" b="1" i="1" dirty="0" smtClean="0">
                <a:solidFill>
                  <a:srgbClr val="FF0000"/>
                </a:solidFill>
              </a:rPr>
              <a:t>value</a:t>
            </a:r>
          </a:p>
          <a:p>
            <a:pPr lvl="1"/>
            <a:r>
              <a:rPr lang="en-US" dirty="0" smtClean="0"/>
              <a:t>Therefore, it gets </a:t>
            </a:r>
            <a:r>
              <a:rPr lang="en-US" b="1" i="1" dirty="0" smtClean="0"/>
              <a:t>copied</a:t>
            </a:r>
            <a:r>
              <a:rPr lang="en-US" dirty="0" smtClean="0"/>
              <a:t> when </a:t>
            </a:r>
            <a:r>
              <a:rPr lang="en-US" b="1" i="1" dirty="0" smtClean="0"/>
              <a:t>assigned</a:t>
            </a:r>
          </a:p>
        </p:txBody>
      </p:sp>
    </p:spTree>
    <p:extLst>
      <p:ext uri="{BB962C8B-B14F-4D97-AF65-F5344CB8AC3E}">
        <p14:creationId xmlns:p14="http://schemas.microsoft.com/office/powerpoint/2010/main" val="1368348728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1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What are Slices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Ch.4 : Slices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0007568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to create Slices</a:t>
            </a:r>
          </a:p>
          <a:p>
            <a:r>
              <a:rPr lang="en-US" dirty="0" smtClean="0"/>
              <a:t>What is a Slice?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-7033" y="6249581"/>
            <a:ext cx="801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 Slices: Usage and Internals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blog.golang.org</a:t>
            </a:r>
            <a:r>
              <a:rPr lang="en-US" dirty="0">
                <a:hlinkClick r:id="rId2"/>
              </a:rPr>
              <a:t>/go-slices-usage-and-internals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575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golang.org</a:t>
            </a:r>
            <a:r>
              <a:rPr lang="en-US" dirty="0">
                <a:hlinkClick r:id="rId3"/>
              </a:rPr>
              <a:t>/ref/</a:t>
            </a:r>
            <a:r>
              <a:rPr lang="en-US" dirty="0" err="1">
                <a:hlinkClick r:id="rId3"/>
              </a:rPr>
              <a:t>spec#Slice_types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68177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Array Illustrated</a:t>
            </a:r>
            <a:endParaRPr lang="en-US" dirty="0"/>
          </a:p>
        </p:txBody>
      </p:sp>
      <p:grpSp>
        <p:nvGrpSpPr>
          <p:cNvPr id="58" name="Group 57"/>
          <p:cNvGrpSpPr/>
          <p:nvPr/>
        </p:nvGrpSpPr>
        <p:grpSpPr>
          <a:xfrm>
            <a:off x="1368310" y="2474366"/>
            <a:ext cx="6407385" cy="295289"/>
            <a:chOff x="1368308" y="2695026"/>
            <a:chExt cx="6407385" cy="295289"/>
          </a:xfrm>
        </p:grpSpPr>
        <p:sp>
          <p:nvSpPr>
            <p:cNvPr id="5" name="Rectangle 4"/>
            <p:cNvSpPr/>
            <p:nvPr/>
          </p:nvSpPr>
          <p:spPr>
            <a:xfrm>
              <a:off x="1368308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12</a:t>
              </a:r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2031716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53</a:t>
              </a:r>
              <a:endParaRPr lang="en-US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2695124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86</a:t>
              </a:r>
              <a:endParaRPr lang="en-US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3358532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94</a:t>
              </a:r>
              <a:endParaRPr lang="en-US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4021940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75</a:t>
              </a:r>
              <a:endParaRPr lang="en-US" dirty="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4685348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10</a:t>
              </a:r>
              <a:endParaRPr lang="en-US" dirty="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5348756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6012164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15</a:t>
              </a:r>
              <a:endParaRPr lang="en-US" dirty="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6675572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37</a:t>
              </a:r>
              <a:endParaRPr lang="en-US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7338980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40</a:t>
              </a:r>
              <a:endParaRPr lang="en-US" dirty="0"/>
            </a:p>
          </p:txBody>
        </p:sp>
      </p:grpSp>
      <p:sp>
        <p:nvSpPr>
          <p:cNvPr id="54" name="Left Brace 53"/>
          <p:cNvSpPr/>
          <p:nvPr/>
        </p:nvSpPr>
        <p:spPr>
          <a:xfrm rot="5400000">
            <a:off x="4464172" y="-968945"/>
            <a:ext cx="215662" cy="6407385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3795247" y="1636160"/>
            <a:ext cx="15535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nums</a:t>
            </a:r>
            <a:r>
              <a:rPr lang="en-US" dirty="0" smtClean="0"/>
              <a:t> array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2031718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61" name="Rectangle 60"/>
          <p:cNvSpPr/>
          <p:nvPr/>
        </p:nvSpPr>
        <p:spPr>
          <a:xfrm>
            <a:off x="2695126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62" name="Rectangle 61"/>
          <p:cNvSpPr/>
          <p:nvPr/>
        </p:nvSpPr>
        <p:spPr>
          <a:xfrm>
            <a:off x="3358534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63" name="Rectangle 62"/>
          <p:cNvSpPr/>
          <p:nvPr/>
        </p:nvSpPr>
        <p:spPr>
          <a:xfrm>
            <a:off x="4021942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64" name="Rectangle 63"/>
          <p:cNvSpPr/>
          <p:nvPr/>
        </p:nvSpPr>
        <p:spPr>
          <a:xfrm>
            <a:off x="4685350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5348758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66" name="Rectangle 65"/>
          <p:cNvSpPr/>
          <p:nvPr/>
        </p:nvSpPr>
        <p:spPr>
          <a:xfrm>
            <a:off x="6012166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67" name="Rectangle 66"/>
          <p:cNvSpPr/>
          <p:nvPr/>
        </p:nvSpPr>
        <p:spPr>
          <a:xfrm>
            <a:off x="6675574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8</a:t>
            </a:r>
            <a:endParaRPr lang="en-US" dirty="0"/>
          </a:p>
        </p:txBody>
      </p:sp>
      <p:sp>
        <p:nvSpPr>
          <p:cNvPr id="68" name="Rectangle 67"/>
          <p:cNvSpPr/>
          <p:nvPr/>
        </p:nvSpPr>
        <p:spPr>
          <a:xfrm>
            <a:off x="7338982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</a:t>
            </a:r>
            <a:endParaRPr lang="en-US" dirty="0"/>
          </a:p>
        </p:txBody>
      </p:sp>
      <p:sp>
        <p:nvSpPr>
          <p:cNvPr id="69" name="Rectangle 68"/>
          <p:cNvSpPr/>
          <p:nvPr/>
        </p:nvSpPr>
        <p:spPr>
          <a:xfrm>
            <a:off x="1368310" y="2847989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71" name="TextBox 70"/>
          <p:cNvSpPr txBox="1"/>
          <p:nvPr/>
        </p:nvSpPr>
        <p:spPr>
          <a:xfrm>
            <a:off x="1368310" y="3246920"/>
            <a:ext cx="4672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Array length: 10 or </a:t>
            </a:r>
            <a:r>
              <a:rPr lang="en-US" dirty="0" err="1" smtClean="0"/>
              <a:t>len</a:t>
            </a:r>
            <a:r>
              <a:rPr lang="en-US" dirty="0" smtClean="0"/>
              <a:t>(</a:t>
            </a:r>
            <a:r>
              <a:rPr lang="en-US" dirty="0" err="1" smtClean="0"/>
              <a:t>nums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50308"/>
            <a:ext cx="9144000" cy="173802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2784" y="5588332"/>
            <a:ext cx="7421216" cy="608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7671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Slices</a:t>
            </a:r>
            <a:endParaRPr lang="en-US" dirty="0"/>
          </a:p>
        </p:txBody>
      </p:sp>
      <p:sp>
        <p:nvSpPr>
          <p:cNvPr id="54" name="Left Brace 53"/>
          <p:cNvSpPr/>
          <p:nvPr/>
        </p:nvSpPr>
        <p:spPr>
          <a:xfrm rot="5400000">
            <a:off x="4464172" y="-1243669"/>
            <a:ext cx="215662" cy="6407385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3795248" y="1356808"/>
            <a:ext cx="1553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nums</a:t>
            </a:r>
            <a:r>
              <a:rPr lang="en-US" dirty="0" smtClean="0"/>
              <a:t> array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2031718" y="256474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61" name="Rectangle 60"/>
          <p:cNvSpPr/>
          <p:nvPr/>
        </p:nvSpPr>
        <p:spPr>
          <a:xfrm>
            <a:off x="2695126" y="256474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62" name="Rectangle 61"/>
          <p:cNvSpPr/>
          <p:nvPr/>
        </p:nvSpPr>
        <p:spPr>
          <a:xfrm>
            <a:off x="3358534" y="256474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63" name="Rectangle 62"/>
          <p:cNvSpPr/>
          <p:nvPr/>
        </p:nvSpPr>
        <p:spPr>
          <a:xfrm>
            <a:off x="4021942" y="256474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64" name="Rectangle 63"/>
          <p:cNvSpPr/>
          <p:nvPr/>
        </p:nvSpPr>
        <p:spPr>
          <a:xfrm>
            <a:off x="4685350" y="256474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5348758" y="256474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66" name="Rectangle 65"/>
          <p:cNvSpPr/>
          <p:nvPr/>
        </p:nvSpPr>
        <p:spPr>
          <a:xfrm>
            <a:off x="6012166" y="256474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67" name="Rectangle 66"/>
          <p:cNvSpPr/>
          <p:nvPr/>
        </p:nvSpPr>
        <p:spPr>
          <a:xfrm>
            <a:off x="6675574" y="256474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8</a:t>
            </a:r>
            <a:endParaRPr lang="en-US" dirty="0"/>
          </a:p>
        </p:txBody>
      </p:sp>
      <p:sp>
        <p:nvSpPr>
          <p:cNvPr id="68" name="Rectangle 67"/>
          <p:cNvSpPr/>
          <p:nvPr/>
        </p:nvSpPr>
        <p:spPr>
          <a:xfrm>
            <a:off x="7338982" y="256474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</a:t>
            </a:r>
            <a:endParaRPr lang="en-US" dirty="0"/>
          </a:p>
        </p:txBody>
      </p:sp>
      <p:sp>
        <p:nvSpPr>
          <p:cNvPr id="69" name="Rectangle 68"/>
          <p:cNvSpPr/>
          <p:nvPr/>
        </p:nvSpPr>
        <p:spPr>
          <a:xfrm>
            <a:off x="1368310" y="2573265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grpSp>
        <p:nvGrpSpPr>
          <p:cNvPr id="27" name="Group 26"/>
          <p:cNvGrpSpPr/>
          <p:nvPr/>
        </p:nvGrpSpPr>
        <p:grpSpPr>
          <a:xfrm>
            <a:off x="1368311" y="2180857"/>
            <a:ext cx="6407385" cy="295289"/>
            <a:chOff x="1368308" y="2695026"/>
            <a:chExt cx="6407385" cy="295289"/>
          </a:xfrm>
        </p:grpSpPr>
        <p:sp>
          <p:nvSpPr>
            <p:cNvPr id="28" name="Rectangle 27"/>
            <p:cNvSpPr/>
            <p:nvPr/>
          </p:nvSpPr>
          <p:spPr>
            <a:xfrm>
              <a:off x="1368308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12</a:t>
              </a:r>
              <a:endParaRPr lang="en-US" dirty="0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2031716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53</a:t>
              </a:r>
              <a:endParaRPr lang="en-US" dirty="0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2695124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86</a:t>
              </a:r>
              <a:endParaRPr lang="en-US" dirty="0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3358532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94</a:t>
              </a:r>
              <a:endParaRPr lang="en-US" dirty="0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4021940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75</a:t>
              </a:r>
              <a:endParaRPr lang="en-US" dirty="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4685348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10</a:t>
              </a:r>
              <a:endParaRPr lang="en-US" dirty="0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5348756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6012164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15</a:t>
              </a:r>
              <a:endParaRPr lang="en-US" dirty="0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6675572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37</a:t>
              </a:r>
              <a:endParaRPr lang="en-US" dirty="0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7338980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40</a:t>
              </a:r>
              <a:endParaRPr lang="en-US" dirty="0"/>
            </a:p>
          </p:txBody>
        </p:sp>
      </p:grp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91397"/>
            <a:ext cx="9144000" cy="303282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9612" y="6024218"/>
            <a:ext cx="7354388" cy="833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1850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Slice Illustrated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815845" y="4286062"/>
            <a:ext cx="1007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nums</a:t>
            </a:r>
            <a:r>
              <a:rPr lang="en-US" dirty="0" smtClean="0"/>
              <a:t> =&gt;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24991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61" name="Rectangle 60"/>
          <p:cNvSpPr/>
          <p:nvPr/>
        </p:nvSpPr>
        <p:spPr>
          <a:xfrm>
            <a:off x="29893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62" name="Rectangle 61"/>
          <p:cNvSpPr/>
          <p:nvPr/>
        </p:nvSpPr>
        <p:spPr>
          <a:xfrm>
            <a:off x="34795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3</a:t>
            </a:r>
            <a:endParaRPr lang="en-US" sz="1200" dirty="0"/>
          </a:p>
        </p:txBody>
      </p:sp>
      <p:sp>
        <p:nvSpPr>
          <p:cNvPr id="63" name="Rectangle 62"/>
          <p:cNvSpPr/>
          <p:nvPr/>
        </p:nvSpPr>
        <p:spPr>
          <a:xfrm>
            <a:off x="39697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4</a:t>
            </a:r>
            <a:endParaRPr lang="en-US" sz="1200" dirty="0"/>
          </a:p>
        </p:txBody>
      </p:sp>
      <p:sp>
        <p:nvSpPr>
          <p:cNvPr id="64" name="Rectangle 63"/>
          <p:cNvSpPr/>
          <p:nvPr/>
        </p:nvSpPr>
        <p:spPr>
          <a:xfrm>
            <a:off x="44599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5</a:t>
            </a:r>
            <a:endParaRPr lang="en-US" sz="1200" dirty="0"/>
          </a:p>
        </p:txBody>
      </p:sp>
      <p:sp>
        <p:nvSpPr>
          <p:cNvPr id="65" name="Rectangle 64"/>
          <p:cNvSpPr/>
          <p:nvPr/>
        </p:nvSpPr>
        <p:spPr>
          <a:xfrm>
            <a:off x="49501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6</a:t>
            </a:r>
            <a:endParaRPr lang="en-US" sz="1200" dirty="0"/>
          </a:p>
        </p:txBody>
      </p:sp>
      <p:sp>
        <p:nvSpPr>
          <p:cNvPr id="66" name="Rectangle 65"/>
          <p:cNvSpPr/>
          <p:nvPr/>
        </p:nvSpPr>
        <p:spPr>
          <a:xfrm>
            <a:off x="54403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7</a:t>
            </a:r>
            <a:endParaRPr lang="en-US" sz="1200" dirty="0"/>
          </a:p>
        </p:txBody>
      </p:sp>
      <p:sp>
        <p:nvSpPr>
          <p:cNvPr id="67" name="Rectangle 66"/>
          <p:cNvSpPr/>
          <p:nvPr/>
        </p:nvSpPr>
        <p:spPr>
          <a:xfrm>
            <a:off x="59305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8</a:t>
            </a:r>
            <a:endParaRPr lang="en-US" sz="1200" dirty="0"/>
          </a:p>
        </p:txBody>
      </p:sp>
      <p:sp>
        <p:nvSpPr>
          <p:cNvPr id="68" name="Rectangle 67"/>
          <p:cNvSpPr/>
          <p:nvPr/>
        </p:nvSpPr>
        <p:spPr>
          <a:xfrm>
            <a:off x="6420784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9</a:t>
            </a:r>
            <a:endParaRPr lang="en-US" sz="1200" dirty="0"/>
          </a:p>
        </p:txBody>
      </p:sp>
      <p:sp>
        <p:nvSpPr>
          <p:cNvPr id="69" name="Rectangle 68"/>
          <p:cNvSpPr/>
          <p:nvPr/>
        </p:nvSpPr>
        <p:spPr>
          <a:xfrm>
            <a:off x="20089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19" name="Group 18"/>
          <p:cNvGrpSpPr/>
          <p:nvPr/>
        </p:nvGrpSpPr>
        <p:grpSpPr>
          <a:xfrm>
            <a:off x="3881917" y="2870369"/>
            <a:ext cx="1018477" cy="1032646"/>
            <a:chOff x="3271914" y="3486470"/>
            <a:chExt cx="1018477" cy="1032646"/>
          </a:xfrm>
        </p:grpSpPr>
        <p:sp>
          <p:nvSpPr>
            <p:cNvPr id="18" name="Rectangle 17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s0 </a:t>
              </a:r>
              <a:endParaRPr lang="en-US" sz="1100" b="1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3271914" y="3867550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</a:t>
              </a:r>
              <a:r>
                <a:rPr lang="en-US" sz="1100" b="1" dirty="0" err="1" smtClean="0"/>
                <a:t>nums</a:t>
              </a:r>
              <a:endParaRPr lang="en-US" sz="1100" b="1" dirty="0" smtClean="0"/>
            </a:p>
            <a:p>
              <a:r>
                <a:rPr lang="en-US" sz="1100" b="1" dirty="0" smtClean="0"/>
                <a:t>Offset: 0</a:t>
              </a:r>
            </a:p>
            <a:p>
              <a:r>
                <a:rPr lang="en-US" sz="1100" b="1" dirty="0" smtClean="0"/>
                <a:t>Length: 10</a:t>
              </a:r>
            </a:p>
            <a:p>
              <a:endParaRPr lang="en-US" sz="1100" b="1" dirty="0"/>
            </a:p>
          </p:txBody>
        </p:sp>
      </p:grpSp>
      <p:sp>
        <p:nvSpPr>
          <p:cNvPr id="44" name="Left Brace 43"/>
          <p:cNvSpPr/>
          <p:nvPr/>
        </p:nvSpPr>
        <p:spPr>
          <a:xfrm rot="5400000">
            <a:off x="4325409" y="1654543"/>
            <a:ext cx="215662" cy="4848514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5" name="Group 44"/>
          <p:cNvGrpSpPr/>
          <p:nvPr/>
        </p:nvGrpSpPr>
        <p:grpSpPr>
          <a:xfrm>
            <a:off x="2702706" y="5212773"/>
            <a:ext cx="1021877" cy="1024792"/>
            <a:chOff x="3268514" y="3486470"/>
            <a:chExt cx="1021877" cy="1024792"/>
          </a:xfrm>
        </p:grpSpPr>
        <p:sp>
          <p:nvSpPr>
            <p:cNvPr id="46" name="Rectangle 45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s1 </a:t>
              </a:r>
              <a:endParaRPr lang="en-US" sz="1100" b="1" dirty="0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3268514" y="3859696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</a:t>
              </a:r>
              <a:r>
                <a:rPr lang="en-US" sz="1100" b="1" dirty="0" err="1" smtClean="0"/>
                <a:t>nums</a:t>
              </a:r>
              <a:endParaRPr lang="en-US" sz="1100" b="1" dirty="0" smtClean="0"/>
            </a:p>
            <a:p>
              <a:r>
                <a:rPr lang="en-US" sz="1100" b="1" dirty="0" smtClean="0"/>
                <a:t>Offset: 0</a:t>
              </a:r>
            </a:p>
            <a:p>
              <a:r>
                <a:rPr lang="en-US" sz="1100" b="1" dirty="0" smtClean="0"/>
                <a:t>Length: 5</a:t>
              </a:r>
            </a:p>
            <a:p>
              <a:endParaRPr lang="en-US" sz="1100" b="1" dirty="0"/>
            </a:p>
          </p:txBody>
        </p:sp>
      </p:grpSp>
      <p:sp>
        <p:nvSpPr>
          <p:cNvPr id="49" name="Left Brace 48"/>
          <p:cNvSpPr/>
          <p:nvPr/>
        </p:nvSpPr>
        <p:spPr>
          <a:xfrm rot="16200000">
            <a:off x="3099909" y="4014016"/>
            <a:ext cx="215662" cy="2397513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0" name="Group 49"/>
          <p:cNvGrpSpPr/>
          <p:nvPr/>
        </p:nvGrpSpPr>
        <p:grpSpPr>
          <a:xfrm>
            <a:off x="5158678" y="5247904"/>
            <a:ext cx="1018477" cy="1033834"/>
            <a:chOff x="3271914" y="3486470"/>
            <a:chExt cx="1018477" cy="1033834"/>
          </a:xfrm>
        </p:grpSpPr>
        <p:sp>
          <p:nvSpPr>
            <p:cNvPr id="51" name="Rectangle 50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s2 </a:t>
              </a:r>
              <a:endParaRPr lang="en-US" sz="1100" b="1" dirty="0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3271914" y="3868738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</a:t>
              </a:r>
              <a:r>
                <a:rPr lang="en-US" sz="1100" b="1" dirty="0" err="1" smtClean="0"/>
                <a:t>nums</a:t>
              </a:r>
              <a:endParaRPr lang="en-US" sz="1100" b="1" dirty="0" smtClean="0"/>
            </a:p>
            <a:p>
              <a:r>
                <a:rPr lang="en-US" sz="1100" b="1" dirty="0" smtClean="0"/>
                <a:t>Offset: 5</a:t>
              </a:r>
            </a:p>
            <a:p>
              <a:r>
                <a:rPr lang="en-US" sz="1100" b="1" dirty="0" smtClean="0"/>
                <a:t>Length: 5</a:t>
              </a:r>
            </a:p>
            <a:p>
              <a:endParaRPr lang="en-US" sz="1100" b="1" dirty="0"/>
            </a:p>
          </p:txBody>
        </p:sp>
      </p:grpSp>
      <p:sp>
        <p:nvSpPr>
          <p:cNvPr id="56" name="Left Brace 55"/>
          <p:cNvSpPr/>
          <p:nvPr/>
        </p:nvSpPr>
        <p:spPr>
          <a:xfrm rot="16200000">
            <a:off x="5550909" y="4014016"/>
            <a:ext cx="215662" cy="2397514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1" name="Group 40"/>
          <p:cNvGrpSpPr/>
          <p:nvPr/>
        </p:nvGrpSpPr>
        <p:grpSpPr>
          <a:xfrm>
            <a:off x="2008982" y="4286062"/>
            <a:ext cx="4848515" cy="295289"/>
            <a:chOff x="1368307" y="2695026"/>
            <a:chExt cx="6532100" cy="295289"/>
          </a:xfrm>
        </p:grpSpPr>
        <p:sp>
          <p:nvSpPr>
            <p:cNvPr id="43" name="Rectangle 42"/>
            <p:cNvSpPr/>
            <p:nvPr/>
          </p:nvSpPr>
          <p:spPr>
            <a:xfrm>
              <a:off x="1368307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12</a:t>
              </a:r>
              <a:endParaRPr lang="en-US" dirty="0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2031716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53</a:t>
              </a:r>
              <a:endParaRPr lang="en-US" dirty="0"/>
            </a:p>
          </p:txBody>
        </p:sp>
        <p:sp>
          <p:nvSpPr>
            <p:cNvPr id="57" name="Rectangle 56"/>
            <p:cNvSpPr/>
            <p:nvPr/>
          </p:nvSpPr>
          <p:spPr>
            <a:xfrm>
              <a:off x="2695123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86</a:t>
              </a:r>
              <a:endParaRPr lang="en-US" dirty="0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3358531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94</a:t>
              </a:r>
              <a:endParaRPr lang="en-US" dirty="0"/>
            </a:p>
          </p:txBody>
        </p:sp>
        <p:sp>
          <p:nvSpPr>
            <p:cNvPr id="59" name="Rectangle 58"/>
            <p:cNvSpPr/>
            <p:nvPr/>
          </p:nvSpPr>
          <p:spPr>
            <a:xfrm>
              <a:off x="4021938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75</a:t>
              </a:r>
              <a:endParaRPr lang="en-US" dirty="0"/>
            </a:p>
          </p:txBody>
        </p:sp>
        <p:sp>
          <p:nvSpPr>
            <p:cNvPr id="70" name="Rectangle 69"/>
            <p:cNvSpPr/>
            <p:nvPr/>
          </p:nvSpPr>
          <p:spPr>
            <a:xfrm>
              <a:off x="4685347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10</a:t>
              </a:r>
              <a:endParaRPr lang="en-US" dirty="0"/>
            </a:p>
          </p:txBody>
        </p:sp>
        <p:sp>
          <p:nvSpPr>
            <p:cNvPr id="71" name="Rectangle 70"/>
            <p:cNvSpPr/>
            <p:nvPr/>
          </p:nvSpPr>
          <p:spPr>
            <a:xfrm>
              <a:off x="5348754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72" name="Rectangle 71"/>
            <p:cNvSpPr/>
            <p:nvPr/>
          </p:nvSpPr>
          <p:spPr>
            <a:xfrm>
              <a:off x="6012163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15</a:t>
              </a:r>
              <a:endParaRPr lang="en-US" dirty="0"/>
            </a:p>
          </p:txBody>
        </p:sp>
        <p:sp>
          <p:nvSpPr>
            <p:cNvPr id="73" name="Rectangle 72"/>
            <p:cNvSpPr/>
            <p:nvPr/>
          </p:nvSpPr>
          <p:spPr>
            <a:xfrm>
              <a:off x="6675571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37</a:t>
              </a:r>
              <a:endParaRPr lang="en-US" dirty="0"/>
            </a:p>
          </p:txBody>
        </p:sp>
        <p:sp>
          <p:nvSpPr>
            <p:cNvPr id="74" name="Rectangle 73"/>
            <p:cNvSpPr/>
            <p:nvPr/>
          </p:nvSpPr>
          <p:spPr>
            <a:xfrm>
              <a:off x="7338978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40</a:t>
              </a:r>
              <a:endParaRPr lang="en-US" dirty="0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2638"/>
            <a:ext cx="9144000" cy="1637731"/>
          </a:xfrm>
          <a:prstGeom prst="rect">
            <a:avLst/>
          </a:prstGeom>
        </p:spPr>
      </p:pic>
      <p:sp>
        <p:nvSpPr>
          <p:cNvPr id="75" name="Rectangle 74"/>
          <p:cNvSpPr/>
          <p:nvPr/>
        </p:nvSpPr>
        <p:spPr>
          <a:xfrm>
            <a:off x="2008982" y="4151848"/>
            <a:ext cx="4848513" cy="13421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2008982" y="4539438"/>
            <a:ext cx="2397515" cy="11595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4459983" y="4539438"/>
            <a:ext cx="2410121" cy="11595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6694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Slice Illustrated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1183977" y="4764935"/>
            <a:ext cx="1007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nums</a:t>
            </a:r>
            <a:r>
              <a:rPr lang="en-US" dirty="0" smtClean="0"/>
              <a:t> =&gt;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28673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61" name="Rectangle 60"/>
          <p:cNvSpPr/>
          <p:nvPr/>
        </p:nvSpPr>
        <p:spPr>
          <a:xfrm>
            <a:off x="33575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62" name="Rectangle 61"/>
          <p:cNvSpPr/>
          <p:nvPr/>
        </p:nvSpPr>
        <p:spPr>
          <a:xfrm>
            <a:off x="38477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3</a:t>
            </a:r>
            <a:endParaRPr lang="en-US" sz="1200" dirty="0"/>
          </a:p>
        </p:txBody>
      </p:sp>
      <p:sp>
        <p:nvSpPr>
          <p:cNvPr id="63" name="Rectangle 62"/>
          <p:cNvSpPr/>
          <p:nvPr/>
        </p:nvSpPr>
        <p:spPr>
          <a:xfrm>
            <a:off x="43379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4</a:t>
            </a:r>
            <a:endParaRPr lang="en-US" sz="1200" dirty="0"/>
          </a:p>
        </p:txBody>
      </p:sp>
      <p:sp>
        <p:nvSpPr>
          <p:cNvPr id="64" name="Rectangle 63"/>
          <p:cNvSpPr/>
          <p:nvPr/>
        </p:nvSpPr>
        <p:spPr>
          <a:xfrm>
            <a:off x="48281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5</a:t>
            </a:r>
            <a:endParaRPr lang="en-US" sz="1200" dirty="0"/>
          </a:p>
        </p:txBody>
      </p:sp>
      <p:sp>
        <p:nvSpPr>
          <p:cNvPr id="65" name="Rectangle 64"/>
          <p:cNvSpPr/>
          <p:nvPr/>
        </p:nvSpPr>
        <p:spPr>
          <a:xfrm>
            <a:off x="53183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6</a:t>
            </a:r>
            <a:endParaRPr lang="en-US" sz="1200" dirty="0"/>
          </a:p>
        </p:txBody>
      </p:sp>
      <p:sp>
        <p:nvSpPr>
          <p:cNvPr id="66" name="Rectangle 65"/>
          <p:cNvSpPr/>
          <p:nvPr/>
        </p:nvSpPr>
        <p:spPr>
          <a:xfrm>
            <a:off x="58085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7</a:t>
            </a:r>
            <a:endParaRPr lang="en-US" sz="1200" dirty="0"/>
          </a:p>
        </p:txBody>
      </p:sp>
      <p:sp>
        <p:nvSpPr>
          <p:cNvPr id="67" name="Rectangle 66"/>
          <p:cNvSpPr/>
          <p:nvPr/>
        </p:nvSpPr>
        <p:spPr>
          <a:xfrm>
            <a:off x="62987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8</a:t>
            </a:r>
            <a:endParaRPr lang="en-US" sz="1200" dirty="0"/>
          </a:p>
        </p:txBody>
      </p:sp>
      <p:sp>
        <p:nvSpPr>
          <p:cNvPr id="68" name="Rectangle 67"/>
          <p:cNvSpPr/>
          <p:nvPr/>
        </p:nvSpPr>
        <p:spPr>
          <a:xfrm>
            <a:off x="6788916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9</a:t>
            </a:r>
            <a:endParaRPr lang="en-US" sz="1200" dirty="0"/>
          </a:p>
        </p:txBody>
      </p:sp>
      <p:sp>
        <p:nvSpPr>
          <p:cNvPr id="69" name="Rectangle 68"/>
          <p:cNvSpPr/>
          <p:nvPr/>
        </p:nvSpPr>
        <p:spPr>
          <a:xfrm>
            <a:off x="23771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19" name="Group 18"/>
          <p:cNvGrpSpPr/>
          <p:nvPr/>
        </p:nvGrpSpPr>
        <p:grpSpPr>
          <a:xfrm>
            <a:off x="4299838" y="3333532"/>
            <a:ext cx="1018477" cy="1032646"/>
            <a:chOff x="3271914" y="3486470"/>
            <a:chExt cx="1018477" cy="1032646"/>
          </a:xfrm>
        </p:grpSpPr>
        <p:sp>
          <p:nvSpPr>
            <p:cNvPr id="18" name="Rectangle 17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s3 </a:t>
              </a:r>
              <a:endParaRPr lang="en-US" sz="1100" b="1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3271914" y="3867550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</a:t>
              </a:r>
              <a:r>
                <a:rPr lang="en-US" sz="1100" b="1" dirty="0" err="1" smtClean="0"/>
                <a:t>nums</a:t>
              </a:r>
              <a:endParaRPr lang="en-US" sz="1100" b="1" dirty="0" smtClean="0"/>
            </a:p>
            <a:p>
              <a:r>
                <a:rPr lang="en-US" sz="1100" b="1" dirty="0" smtClean="0"/>
                <a:t>Offset: 3</a:t>
              </a:r>
            </a:p>
            <a:p>
              <a:r>
                <a:rPr lang="en-US" sz="1100" b="1" dirty="0" smtClean="0"/>
                <a:t>Length: 4</a:t>
              </a:r>
            </a:p>
            <a:p>
              <a:endParaRPr lang="en-US" sz="1100" b="1" dirty="0"/>
            </a:p>
          </p:txBody>
        </p:sp>
      </p:grpSp>
      <p:sp>
        <p:nvSpPr>
          <p:cNvPr id="44" name="Left Brace 43"/>
          <p:cNvSpPr/>
          <p:nvPr/>
        </p:nvSpPr>
        <p:spPr>
          <a:xfrm rot="5400000">
            <a:off x="4696871" y="3604774"/>
            <a:ext cx="215662" cy="1900650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/>
          <p:cNvGrpSpPr/>
          <p:nvPr/>
        </p:nvGrpSpPr>
        <p:grpSpPr>
          <a:xfrm>
            <a:off x="2377114" y="4757872"/>
            <a:ext cx="4848515" cy="295289"/>
            <a:chOff x="1368307" y="2695026"/>
            <a:chExt cx="6532100" cy="295289"/>
          </a:xfrm>
        </p:grpSpPr>
        <p:sp>
          <p:nvSpPr>
            <p:cNvPr id="32" name="Rectangle 31"/>
            <p:cNvSpPr/>
            <p:nvPr/>
          </p:nvSpPr>
          <p:spPr>
            <a:xfrm>
              <a:off x="1368307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12</a:t>
              </a:r>
              <a:endParaRPr lang="en-US" dirty="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2031716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53</a:t>
              </a:r>
              <a:endParaRPr lang="en-US" dirty="0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695123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86</a:t>
              </a:r>
              <a:endParaRPr lang="en-US" dirty="0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3358531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94</a:t>
              </a:r>
              <a:endParaRPr lang="en-US" dirty="0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4021938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75</a:t>
              </a:r>
              <a:endParaRPr lang="en-US" dirty="0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4685347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10</a:t>
              </a:r>
              <a:endParaRPr lang="en-US" dirty="0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5348754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6012163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15</a:t>
              </a:r>
              <a:endParaRPr lang="en-US" dirty="0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6675571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37</a:t>
              </a:r>
              <a:endParaRPr lang="en-US" dirty="0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7338978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40</a:t>
              </a:r>
              <a:endParaRPr lang="en-US" dirty="0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866" y="1802535"/>
            <a:ext cx="7378700" cy="144780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3854376" y="5012463"/>
            <a:ext cx="1900651" cy="11595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5155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CSP:</a:t>
            </a:r>
            <a:br>
              <a:rPr lang="en-US" dirty="0" smtClean="0"/>
            </a:br>
            <a:r>
              <a:rPr lang="en-US" sz="3600" dirty="0" smtClean="0"/>
              <a:t>(Communicating Sequential Processes)</a:t>
            </a:r>
            <a:endParaRPr lang="en-US" sz="36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14449" b="-1444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892636291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Slice is an efficient abstraction built on an Array</a:t>
            </a:r>
            <a:endParaRPr lang="en-US" b="1" i="1" dirty="0" smtClean="0">
              <a:solidFill>
                <a:srgbClr val="FF0000"/>
              </a:solidFill>
            </a:endParaRPr>
          </a:p>
          <a:p>
            <a:pPr lvl="1"/>
            <a:r>
              <a:rPr lang="en-US" dirty="0" smtClean="0"/>
              <a:t>Slices gives you all the benefits of an Array, without none of the drawbacks</a:t>
            </a:r>
          </a:p>
        </p:txBody>
      </p:sp>
    </p:spTree>
    <p:extLst>
      <p:ext uri="{BB962C8B-B14F-4D97-AF65-F5344CB8AC3E}">
        <p14:creationId xmlns:p14="http://schemas.microsoft.com/office/powerpoint/2010/main" val="4342397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2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Iteration with ‘for’ and range()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Ch.4 : Slices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4610466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Using a ‘for’ Loop to Traverse the Slice’s Elements</a:t>
            </a:r>
          </a:p>
          <a:p>
            <a:r>
              <a:rPr lang="en-US" dirty="0" smtClean="0"/>
              <a:t>How the range() Simplifies the ‘for’ Loop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-7033" y="6249581"/>
            <a:ext cx="801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 Slices: Usage and Internals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blog.golang.org</a:t>
            </a:r>
            <a:r>
              <a:rPr lang="en-US" dirty="0">
                <a:hlinkClick r:id="rId2"/>
              </a:rPr>
              <a:t>/go-slices-usage-and-internals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575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golang.org</a:t>
            </a:r>
            <a:r>
              <a:rPr lang="en-US" dirty="0">
                <a:hlinkClick r:id="rId3"/>
              </a:rPr>
              <a:t>/ref/</a:t>
            </a:r>
            <a:r>
              <a:rPr lang="en-US" dirty="0" err="1">
                <a:hlinkClick r:id="rId3"/>
              </a:rPr>
              <a:t>spec#Slice_types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02168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3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A Slice’s Capacity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Ch.4 : Slices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983495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the ‘capacity’ of a Slice?</a:t>
            </a:r>
          </a:p>
          <a:p>
            <a:pPr lvl="1"/>
            <a:r>
              <a:rPr lang="en-US" dirty="0" smtClean="0"/>
              <a:t>Using the ‘cap’ built-in function</a:t>
            </a:r>
          </a:p>
          <a:p>
            <a:r>
              <a:rPr lang="en-US" dirty="0" smtClean="0"/>
              <a:t>Re-slicing a Slice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-7033" y="6249581"/>
            <a:ext cx="801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 Slices: Usage and Internals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blog.golang.org</a:t>
            </a:r>
            <a:r>
              <a:rPr lang="en-US" dirty="0">
                <a:hlinkClick r:id="rId2"/>
              </a:rPr>
              <a:t>/go-slices-usage-and-internals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575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golang.org</a:t>
            </a:r>
            <a:r>
              <a:rPr lang="en-US" dirty="0">
                <a:hlinkClick r:id="rId3"/>
              </a:rPr>
              <a:t>/ref/</a:t>
            </a:r>
            <a:r>
              <a:rPr lang="en-US" dirty="0" err="1">
                <a:hlinkClick r:id="rId3"/>
              </a:rPr>
              <a:t>spec#Slice_types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73998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Slice Illustrated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1183977" y="4764935"/>
            <a:ext cx="1007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nums</a:t>
            </a:r>
            <a:r>
              <a:rPr lang="en-US" dirty="0" smtClean="0"/>
              <a:t> =&gt;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28673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61" name="Rectangle 60"/>
          <p:cNvSpPr/>
          <p:nvPr/>
        </p:nvSpPr>
        <p:spPr>
          <a:xfrm>
            <a:off x="33575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62" name="Rectangle 61"/>
          <p:cNvSpPr/>
          <p:nvPr/>
        </p:nvSpPr>
        <p:spPr>
          <a:xfrm>
            <a:off x="38477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3</a:t>
            </a:r>
            <a:endParaRPr lang="en-US" sz="1200" dirty="0"/>
          </a:p>
        </p:txBody>
      </p:sp>
      <p:sp>
        <p:nvSpPr>
          <p:cNvPr id="63" name="Rectangle 62"/>
          <p:cNvSpPr/>
          <p:nvPr/>
        </p:nvSpPr>
        <p:spPr>
          <a:xfrm>
            <a:off x="43379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4</a:t>
            </a:r>
            <a:endParaRPr lang="en-US" sz="1200" dirty="0"/>
          </a:p>
        </p:txBody>
      </p:sp>
      <p:sp>
        <p:nvSpPr>
          <p:cNvPr id="64" name="Rectangle 63"/>
          <p:cNvSpPr/>
          <p:nvPr/>
        </p:nvSpPr>
        <p:spPr>
          <a:xfrm>
            <a:off x="48281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5</a:t>
            </a:r>
            <a:endParaRPr lang="en-US" sz="1200" dirty="0"/>
          </a:p>
        </p:txBody>
      </p:sp>
      <p:sp>
        <p:nvSpPr>
          <p:cNvPr id="65" name="Rectangle 64"/>
          <p:cNvSpPr/>
          <p:nvPr/>
        </p:nvSpPr>
        <p:spPr>
          <a:xfrm>
            <a:off x="53183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6</a:t>
            </a:r>
            <a:endParaRPr lang="en-US" sz="1200" dirty="0"/>
          </a:p>
        </p:txBody>
      </p:sp>
      <p:sp>
        <p:nvSpPr>
          <p:cNvPr id="66" name="Rectangle 65"/>
          <p:cNvSpPr/>
          <p:nvPr/>
        </p:nvSpPr>
        <p:spPr>
          <a:xfrm>
            <a:off x="58085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7</a:t>
            </a:r>
            <a:endParaRPr lang="en-US" sz="1200" dirty="0"/>
          </a:p>
        </p:txBody>
      </p:sp>
      <p:sp>
        <p:nvSpPr>
          <p:cNvPr id="67" name="Rectangle 66"/>
          <p:cNvSpPr/>
          <p:nvPr/>
        </p:nvSpPr>
        <p:spPr>
          <a:xfrm>
            <a:off x="62987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8</a:t>
            </a:r>
            <a:endParaRPr lang="en-US" sz="1200" dirty="0"/>
          </a:p>
        </p:txBody>
      </p:sp>
      <p:sp>
        <p:nvSpPr>
          <p:cNvPr id="68" name="Rectangle 67"/>
          <p:cNvSpPr/>
          <p:nvPr/>
        </p:nvSpPr>
        <p:spPr>
          <a:xfrm>
            <a:off x="6788916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9</a:t>
            </a:r>
            <a:endParaRPr lang="en-US" sz="1200" dirty="0"/>
          </a:p>
        </p:txBody>
      </p:sp>
      <p:sp>
        <p:nvSpPr>
          <p:cNvPr id="69" name="Rectangle 68"/>
          <p:cNvSpPr/>
          <p:nvPr/>
        </p:nvSpPr>
        <p:spPr>
          <a:xfrm>
            <a:off x="23771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19" name="Group 18"/>
          <p:cNvGrpSpPr/>
          <p:nvPr/>
        </p:nvGrpSpPr>
        <p:grpSpPr>
          <a:xfrm>
            <a:off x="4299838" y="3333532"/>
            <a:ext cx="1018477" cy="1032646"/>
            <a:chOff x="3271914" y="3486470"/>
            <a:chExt cx="1018477" cy="1032646"/>
          </a:xfrm>
        </p:grpSpPr>
        <p:sp>
          <p:nvSpPr>
            <p:cNvPr id="18" name="Rectangle 17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s3 </a:t>
              </a:r>
              <a:endParaRPr lang="en-US" sz="1100" b="1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3271914" y="3867550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</a:t>
              </a:r>
              <a:r>
                <a:rPr lang="en-US" sz="1100" b="1" dirty="0" err="1" smtClean="0"/>
                <a:t>nums</a:t>
              </a:r>
              <a:endParaRPr lang="en-US" sz="1100" b="1" dirty="0" smtClean="0"/>
            </a:p>
            <a:p>
              <a:r>
                <a:rPr lang="en-US" sz="1100" b="1" dirty="0" smtClean="0"/>
                <a:t>Offset: 3</a:t>
              </a:r>
            </a:p>
            <a:p>
              <a:r>
                <a:rPr lang="en-US" sz="1100" b="1" dirty="0" smtClean="0"/>
                <a:t>Length: 4</a:t>
              </a:r>
            </a:p>
            <a:p>
              <a:endParaRPr lang="en-US" sz="1100" b="1" dirty="0"/>
            </a:p>
          </p:txBody>
        </p:sp>
      </p:grpSp>
      <p:sp>
        <p:nvSpPr>
          <p:cNvPr id="44" name="Left Brace 43"/>
          <p:cNvSpPr/>
          <p:nvPr/>
        </p:nvSpPr>
        <p:spPr>
          <a:xfrm rot="5400000">
            <a:off x="4696871" y="3604774"/>
            <a:ext cx="215662" cy="1900650"/>
          </a:xfrm>
          <a:prstGeom prst="leftBrac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/>
          <p:cNvGrpSpPr/>
          <p:nvPr/>
        </p:nvGrpSpPr>
        <p:grpSpPr>
          <a:xfrm>
            <a:off x="2377114" y="4757872"/>
            <a:ext cx="4848515" cy="295289"/>
            <a:chOff x="1368307" y="2695026"/>
            <a:chExt cx="6532100" cy="295289"/>
          </a:xfrm>
        </p:grpSpPr>
        <p:sp>
          <p:nvSpPr>
            <p:cNvPr id="32" name="Rectangle 31"/>
            <p:cNvSpPr/>
            <p:nvPr/>
          </p:nvSpPr>
          <p:spPr>
            <a:xfrm>
              <a:off x="1368307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12</a:t>
              </a:r>
              <a:endParaRPr lang="en-US" dirty="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2031716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53</a:t>
              </a:r>
              <a:endParaRPr lang="en-US" dirty="0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695123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86</a:t>
              </a:r>
              <a:endParaRPr lang="en-US" dirty="0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3358531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94</a:t>
              </a:r>
              <a:endParaRPr lang="en-US" dirty="0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4021938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75</a:t>
              </a:r>
              <a:endParaRPr lang="en-US" dirty="0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4685347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10</a:t>
              </a:r>
              <a:endParaRPr lang="en-US" dirty="0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5348754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6012163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15</a:t>
              </a:r>
              <a:endParaRPr lang="en-US" dirty="0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6675571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37</a:t>
              </a:r>
              <a:endParaRPr lang="en-US" dirty="0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7338978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40</a:t>
              </a:r>
              <a:endParaRPr lang="en-US" dirty="0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866" y="1802535"/>
            <a:ext cx="7378700" cy="144780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3854376" y="5012463"/>
            <a:ext cx="1900651" cy="11595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3846559" y="513557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sp>
        <p:nvSpPr>
          <p:cNvPr id="46" name="Rectangle 45"/>
          <p:cNvSpPr/>
          <p:nvPr/>
        </p:nvSpPr>
        <p:spPr>
          <a:xfrm>
            <a:off x="4336759" y="513557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47" name="Rectangle 46"/>
          <p:cNvSpPr/>
          <p:nvPr/>
        </p:nvSpPr>
        <p:spPr>
          <a:xfrm>
            <a:off x="4826959" y="513557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48" name="Rectangle 47"/>
          <p:cNvSpPr/>
          <p:nvPr/>
        </p:nvSpPr>
        <p:spPr>
          <a:xfrm>
            <a:off x="5317159" y="513557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3</a:t>
            </a:r>
            <a:endParaRPr lang="en-US" sz="1200" dirty="0"/>
          </a:p>
        </p:txBody>
      </p:sp>
      <p:sp>
        <p:nvSpPr>
          <p:cNvPr id="49" name="Left Brace 48"/>
          <p:cNvSpPr/>
          <p:nvPr/>
        </p:nvSpPr>
        <p:spPr>
          <a:xfrm rot="16200000">
            <a:off x="5432172" y="3971612"/>
            <a:ext cx="215662" cy="3371252"/>
          </a:xfrm>
          <a:prstGeom prst="leftBrac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5061074" y="5819911"/>
            <a:ext cx="95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capacity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03680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4" grpId="0"/>
    </p:bld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Slice Illustrated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1183977" y="4952683"/>
            <a:ext cx="1007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nums</a:t>
            </a:r>
            <a:r>
              <a:rPr lang="en-US" dirty="0" smtClean="0"/>
              <a:t> =&gt;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2867315" y="5320025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61" name="Rectangle 60"/>
          <p:cNvSpPr/>
          <p:nvPr/>
        </p:nvSpPr>
        <p:spPr>
          <a:xfrm>
            <a:off x="3357515" y="5320025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62" name="Rectangle 61"/>
          <p:cNvSpPr/>
          <p:nvPr/>
        </p:nvSpPr>
        <p:spPr>
          <a:xfrm>
            <a:off x="3847715" y="5320025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3</a:t>
            </a:r>
            <a:endParaRPr lang="en-US" sz="1200" dirty="0"/>
          </a:p>
        </p:txBody>
      </p:sp>
      <p:sp>
        <p:nvSpPr>
          <p:cNvPr id="63" name="Rectangle 62"/>
          <p:cNvSpPr/>
          <p:nvPr/>
        </p:nvSpPr>
        <p:spPr>
          <a:xfrm>
            <a:off x="4337915" y="5320025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4</a:t>
            </a:r>
            <a:endParaRPr lang="en-US" sz="1200" dirty="0"/>
          </a:p>
        </p:txBody>
      </p:sp>
      <p:sp>
        <p:nvSpPr>
          <p:cNvPr id="64" name="Rectangle 63"/>
          <p:cNvSpPr/>
          <p:nvPr/>
        </p:nvSpPr>
        <p:spPr>
          <a:xfrm>
            <a:off x="4828115" y="5320025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5</a:t>
            </a:r>
            <a:endParaRPr lang="en-US" sz="1200" dirty="0"/>
          </a:p>
        </p:txBody>
      </p:sp>
      <p:sp>
        <p:nvSpPr>
          <p:cNvPr id="65" name="Rectangle 64"/>
          <p:cNvSpPr/>
          <p:nvPr/>
        </p:nvSpPr>
        <p:spPr>
          <a:xfrm>
            <a:off x="5318315" y="5320025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6</a:t>
            </a:r>
            <a:endParaRPr lang="en-US" sz="1200" dirty="0"/>
          </a:p>
        </p:txBody>
      </p:sp>
      <p:sp>
        <p:nvSpPr>
          <p:cNvPr id="66" name="Rectangle 65"/>
          <p:cNvSpPr/>
          <p:nvPr/>
        </p:nvSpPr>
        <p:spPr>
          <a:xfrm>
            <a:off x="5808515" y="5320025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7</a:t>
            </a:r>
            <a:endParaRPr lang="en-US" sz="1200" dirty="0"/>
          </a:p>
        </p:txBody>
      </p:sp>
      <p:sp>
        <p:nvSpPr>
          <p:cNvPr id="67" name="Rectangle 66"/>
          <p:cNvSpPr/>
          <p:nvPr/>
        </p:nvSpPr>
        <p:spPr>
          <a:xfrm>
            <a:off x="6298715" y="5320025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8</a:t>
            </a:r>
            <a:endParaRPr lang="en-US" sz="1200" dirty="0"/>
          </a:p>
        </p:txBody>
      </p:sp>
      <p:sp>
        <p:nvSpPr>
          <p:cNvPr id="68" name="Rectangle 67"/>
          <p:cNvSpPr/>
          <p:nvPr/>
        </p:nvSpPr>
        <p:spPr>
          <a:xfrm>
            <a:off x="6788916" y="5320025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9</a:t>
            </a:r>
            <a:endParaRPr lang="en-US" sz="1200" dirty="0"/>
          </a:p>
        </p:txBody>
      </p:sp>
      <p:sp>
        <p:nvSpPr>
          <p:cNvPr id="69" name="Rectangle 68"/>
          <p:cNvSpPr/>
          <p:nvPr/>
        </p:nvSpPr>
        <p:spPr>
          <a:xfrm>
            <a:off x="2377115" y="5320025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19" name="Group 18"/>
          <p:cNvGrpSpPr/>
          <p:nvPr/>
        </p:nvGrpSpPr>
        <p:grpSpPr>
          <a:xfrm>
            <a:off x="4299838" y="3333532"/>
            <a:ext cx="1018477" cy="1032646"/>
            <a:chOff x="3271914" y="3486470"/>
            <a:chExt cx="1018477" cy="1032646"/>
          </a:xfrm>
        </p:grpSpPr>
        <p:sp>
          <p:nvSpPr>
            <p:cNvPr id="18" name="Rectangle 17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s3 </a:t>
              </a:r>
              <a:endParaRPr lang="en-US" sz="1100" b="1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3271914" y="3867550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</a:t>
              </a:r>
              <a:r>
                <a:rPr lang="en-US" sz="1100" b="1" dirty="0" err="1" smtClean="0"/>
                <a:t>nums</a:t>
              </a:r>
              <a:endParaRPr lang="en-US" sz="1100" b="1" dirty="0" smtClean="0"/>
            </a:p>
            <a:p>
              <a:r>
                <a:rPr lang="en-US" sz="1100" b="1" dirty="0" smtClean="0"/>
                <a:t>Offset: 3</a:t>
              </a:r>
            </a:p>
            <a:p>
              <a:r>
                <a:rPr lang="en-US" sz="1100" b="1" dirty="0" smtClean="0"/>
                <a:t>Length: 4</a:t>
              </a:r>
            </a:p>
            <a:p>
              <a:r>
                <a:rPr lang="en-US" sz="1100" b="1" dirty="0" smtClean="0"/>
                <a:t>Capacity: 7</a:t>
              </a:r>
            </a:p>
            <a:p>
              <a:endParaRPr lang="en-US" sz="1100" b="1" dirty="0"/>
            </a:p>
          </p:txBody>
        </p:sp>
      </p:grpSp>
      <p:sp>
        <p:nvSpPr>
          <p:cNvPr id="44" name="Left Brace 43"/>
          <p:cNvSpPr/>
          <p:nvPr/>
        </p:nvSpPr>
        <p:spPr>
          <a:xfrm rot="5400000">
            <a:off x="4696871" y="3792522"/>
            <a:ext cx="215662" cy="1900650"/>
          </a:xfrm>
          <a:prstGeom prst="leftBrac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/>
          <p:cNvGrpSpPr/>
          <p:nvPr/>
        </p:nvGrpSpPr>
        <p:grpSpPr>
          <a:xfrm>
            <a:off x="2377114" y="4945620"/>
            <a:ext cx="4848515" cy="295289"/>
            <a:chOff x="1368307" y="2695026"/>
            <a:chExt cx="6532100" cy="295289"/>
          </a:xfrm>
        </p:grpSpPr>
        <p:sp>
          <p:nvSpPr>
            <p:cNvPr id="32" name="Rectangle 31"/>
            <p:cNvSpPr/>
            <p:nvPr/>
          </p:nvSpPr>
          <p:spPr>
            <a:xfrm>
              <a:off x="1368307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12</a:t>
              </a:r>
              <a:endParaRPr lang="en-US" dirty="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2031716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53</a:t>
              </a:r>
              <a:endParaRPr lang="en-US" dirty="0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695123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86</a:t>
              </a:r>
              <a:endParaRPr lang="en-US" dirty="0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3358531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94</a:t>
              </a:r>
              <a:endParaRPr lang="en-US" dirty="0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4021938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75</a:t>
              </a:r>
              <a:endParaRPr lang="en-US" dirty="0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4685347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10</a:t>
              </a:r>
              <a:endParaRPr lang="en-US" dirty="0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5348754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6012163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15</a:t>
              </a:r>
              <a:endParaRPr lang="en-US" dirty="0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6675571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37</a:t>
              </a:r>
              <a:endParaRPr lang="en-US" dirty="0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7338978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40</a:t>
              </a:r>
              <a:endParaRPr lang="en-US" dirty="0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866" y="1802535"/>
            <a:ext cx="7378700" cy="144780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3854377" y="5200211"/>
            <a:ext cx="1900652" cy="11595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Left Brace 44"/>
          <p:cNvSpPr/>
          <p:nvPr/>
        </p:nvSpPr>
        <p:spPr>
          <a:xfrm rot="16200000">
            <a:off x="5432172" y="4079442"/>
            <a:ext cx="215662" cy="3371252"/>
          </a:xfrm>
          <a:prstGeom prst="leftBrac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5061074" y="5927741"/>
            <a:ext cx="95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capacity</a:t>
            </a:r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3854377" y="5200211"/>
            <a:ext cx="3377914" cy="11595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7691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6" grpId="0"/>
      <p:bldP spid="47" grpId="0" animBg="1"/>
    </p:bld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Slice Illustrated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815845" y="4286062"/>
            <a:ext cx="1007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nums</a:t>
            </a:r>
            <a:r>
              <a:rPr lang="en-US" dirty="0" smtClean="0"/>
              <a:t> =&gt;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24991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61" name="Rectangle 60"/>
          <p:cNvSpPr/>
          <p:nvPr/>
        </p:nvSpPr>
        <p:spPr>
          <a:xfrm>
            <a:off x="29893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62" name="Rectangle 61"/>
          <p:cNvSpPr/>
          <p:nvPr/>
        </p:nvSpPr>
        <p:spPr>
          <a:xfrm>
            <a:off x="34795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3</a:t>
            </a:r>
            <a:endParaRPr lang="en-US" sz="1200" dirty="0"/>
          </a:p>
        </p:txBody>
      </p:sp>
      <p:sp>
        <p:nvSpPr>
          <p:cNvPr id="63" name="Rectangle 62"/>
          <p:cNvSpPr/>
          <p:nvPr/>
        </p:nvSpPr>
        <p:spPr>
          <a:xfrm>
            <a:off x="39697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4</a:t>
            </a:r>
            <a:endParaRPr lang="en-US" sz="1200" dirty="0"/>
          </a:p>
        </p:txBody>
      </p:sp>
      <p:sp>
        <p:nvSpPr>
          <p:cNvPr id="64" name="Rectangle 63"/>
          <p:cNvSpPr/>
          <p:nvPr/>
        </p:nvSpPr>
        <p:spPr>
          <a:xfrm>
            <a:off x="44599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5</a:t>
            </a:r>
            <a:endParaRPr lang="en-US" sz="1200" dirty="0"/>
          </a:p>
        </p:txBody>
      </p:sp>
      <p:sp>
        <p:nvSpPr>
          <p:cNvPr id="65" name="Rectangle 64"/>
          <p:cNvSpPr/>
          <p:nvPr/>
        </p:nvSpPr>
        <p:spPr>
          <a:xfrm>
            <a:off x="49501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6</a:t>
            </a:r>
            <a:endParaRPr lang="en-US" sz="1200" dirty="0"/>
          </a:p>
        </p:txBody>
      </p:sp>
      <p:sp>
        <p:nvSpPr>
          <p:cNvPr id="66" name="Rectangle 65"/>
          <p:cNvSpPr/>
          <p:nvPr/>
        </p:nvSpPr>
        <p:spPr>
          <a:xfrm>
            <a:off x="54403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7</a:t>
            </a:r>
            <a:endParaRPr lang="en-US" sz="1200" dirty="0"/>
          </a:p>
        </p:txBody>
      </p:sp>
      <p:sp>
        <p:nvSpPr>
          <p:cNvPr id="67" name="Rectangle 66"/>
          <p:cNvSpPr/>
          <p:nvPr/>
        </p:nvSpPr>
        <p:spPr>
          <a:xfrm>
            <a:off x="59305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8</a:t>
            </a:r>
            <a:endParaRPr lang="en-US" sz="1200" dirty="0"/>
          </a:p>
        </p:txBody>
      </p:sp>
      <p:sp>
        <p:nvSpPr>
          <p:cNvPr id="68" name="Rectangle 67"/>
          <p:cNvSpPr/>
          <p:nvPr/>
        </p:nvSpPr>
        <p:spPr>
          <a:xfrm>
            <a:off x="6420784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9</a:t>
            </a:r>
            <a:endParaRPr lang="en-US" sz="1200" dirty="0"/>
          </a:p>
        </p:txBody>
      </p:sp>
      <p:sp>
        <p:nvSpPr>
          <p:cNvPr id="69" name="Rectangle 68"/>
          <p:cNvSpPr/>
          <p:nvPr/>
        </p:nvSpPr>
        <p:spPr>
          <a:xfrm>
            <a:off x="20089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41" name="Group 40"/>
          <p:cNvGrpSpPr/>
          <p:nvPr/>
        </p:nvGrpSpPr>
        <p:grpSpPr>
          <a:xfrm>
            <a:off x="2008982" y="4286062"/>
            <a:ext cx="4848515" cy="295289"/>
            <a:chOff x="1368307" y="2695026"/>
            <a:chExt cx="6532100" cy="295289"/>
          </a:xfrm>
        </p:grpSpPr>
        <p:sp>
          <p:nvSpPr>
            <p:cNvPr id="43" name="Rectangle 42"/>
            <p:cNvSpPr/>
            <p:nvPr/>
          </p:nvSpPr>
          <p:spPr>
            <a:xfrm>
              <a:off x="1368307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12</a:t>
              </a:r>
              <a:endParaRPr lang="en-US" dirty="0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2031716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53</a:t>
              </a:r>
              <a:endParaRPr lang="en-US" dirty="0"/>
            </a:p>
          </p:txBody>
        </p:sp>
        <p:sp>
          <p:nvSpPr>
            <p:cNvPr id="57" name="Rectangle 56"/>
            <p:cNvSpPr/>
            <p:nvPr/>
          </p:nvSpPr>
          <p:spPr>
            <a:xfrm>
              <a:off x="2695123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86</a:t>
              </a:r>
              <a:endParaRPr lang="en-US" dirty="0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3358531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94</a:t>
              </a:r>
              <a:endParaRPr lang="en-US" dirty="0"/>
            </a:p>
          </p:txBody>
        </p:sp>
        <p:sp>
          <p:nvSpPr>
            <p:cNvPr id="59" name="Rectangle 58"/>
            <p:cNvSpPr/>
            <p:nvPr/>
          </p:nvSpPr>
          <p:spPr>
            <a:xfrm>
              <a:off x="4021938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75</a:t>
              </a:r>
              <a:endParaRPr lang="en-US" dirty="0"/>
            </a:p>
          </p:txBody>
        </p:sp>
        <p:sp>
          <p:nvSpPr>
            <p:cNvPr id="70" name="Rectangle 69"/>
            <p:cNvSpPr/>
            <p:nvPr/>
          </p:nvSpPr>
          <p:spPr>
            <a:xfrm>
              <a:off x="4685347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10</a:t>
              </a:r>
              <a:endParaRPr lang="en-US" dirty="0"/>
            </a:p>
          </p:txBody>
        </p:sp>
        <p:sp>
          <p:nvSpPr>
            <p:cNvPr id="71" name="Rectangle 70"/>
            <p:cNvSpPr/>
            <p:nvPr/>
          </p:nvSpPr>
          <p:spPr>
            <a:xfrm>
              <a:off x="5348754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72" name="Rectangle 71"/>
            <p:cNvSpPr/>
            <p:nvPr/>
          </p:nvSpPr>
          <p:spPr>
            <a:xfrm>
              <a:off x="6012163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15</a:t>
              </a:r>
              <a:endParaRPr lang="en-US" dirty="0"/>
            </a:p>
          </p:txBody>
        </p:sp>
        <p:sp>
          <p:nvSpPr>
            <p:cNvPr id="73" name="Rectangle 72"/>
            <p:cNvSpPr/>
            <p:nvPr/>
          </p:nvSpPr>
          <p:spPr>
            <a:xfrm>
              <a:off x="6675571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37</a:t>
              </a:r>
              <a:endParaRPr lang="en-US" dirty="0"/>
            </a:p>
          </p:txBody>
        </p:sp>
        <p:sp>
          <p:nvSpPr>
            <p:cNvPr id="74" name="Rectangle 73"/>
            <p:cNvSpPr/>
            <p:nvPr/>
          </p:nvSpPr>
          <p:spPr>
            <a:xfrm>
              <a:off x="7338978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40</a:t>
              </a:r>
              <a:endParaRPr lang="en-US" dirty="0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2638"/>
            <a:ext cx="9144000" cy="1637731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2008982" y="2870369"/>
            <a:ext cx="4848515" cy="1415693"/>
            <a:chOff x="2008982" y="2870369"/>
            <a:chExt cx="4848515" cy="1415693"/>
          </a:xfrm>
        </p:grpSpPr>
        <p:grpSp>
          <p:nvGrpSpPr>
            <p:cNvPr id="19" name="Group 18"/>
            <p:cNvGrpSpPr/>
            <p:nvPr/>
          </p:nvGrpSpPr>
          <p:grpSpPr>
            <a:xfrm>
              <a:off x="3881917" y="2870369"/>
              <a:ext cx="1018477" cy="1032646"/>
              <a:chOff x="3271914" y="3486470"/>
              <a:chExt cx="1018477" cy="1032646"/>
            </a:xfrm>
          </p:grpSpPr>
          <p:sp>
            <p:nvSpPr>
              <p:cNvPr id="18" name="Rectangle 17"/>
              <p:cNvSpPr/>
              <p:nvPr/>
            </p:nvSpPr>
            <p:spPr>
              <a:xfrm>
                <a:off x="3271914" y="3781759"/>
                <a:ext cx="1018477" cy="729502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3271914" y="3486470"/>
                <a:ext cx="397365" cy="295289"/>
              </a:xfrm>
              <a:prstGeom prst="rect">
                <a:avLst/>
              </a:prstGeom>
              <a:solidFill>
                <a:schemeClr val="lt1">
                  <a:alpha val="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400" b="1" dirty="0" smtClean="0"/>
                  <a:t>s0 </a:t>
                </a:r>
                <a:endParaRPr lang="en-US" sz="1100" b="1" dirty="0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3271914" y="3867550"/>
                <a:ext cx="1004589" cy="651566"/>
              </a:xfrm>
              <a:prstGeom prst="rect">
                <a:avLst/>
              </a:prstGeom>
              <a:solidFill>
                <a:schemeClr val="lt1">
                  <a:alpha val="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100" b="1" dirty="0" smtClean="0"/>
                  <a:t>Array:  </a:t>
                </a:r>
                <a:r>
                  <a:rPr lang="en-US" sz="1100" b="1" dirty="0" err="1" smtClean="0"/>
                  <a:t>nums</a:t>
                </a:r>
                <a:endParaRPr lang="en-US" sz="1100" b="1" dirty="0" smtClean="0"/>
              </a:p>
              <a:p>
                <a:r>
                  <a:rPr lang="en-US" sz="1100" b="1" dirty="0" smtClean="0"/>
                  <a:t>Offset: 0</a:t>
                </a:r>
              </a:p>
              <a:p>
                <a:r>
                  <a:rPr lang="en-US" sz="1100" b="1" dirty="0" smtClean="0"/>
                  <a:t>Length: 10</a:t>
                </a:r>
              </a:p>
              <a:p>
                <a:r>
                  <a:rPr lang="en-US" sz="1100" b="1" dirty="0" smtClean="0"/>
                  <a:t>Capacity: 10</a:t>
                </a:r>
              </a:p>
              <a:p>
                <a:endParaRPr lang="en-US" sz="1100" b="1" dirty="0"/>
              </a:p>
            </p:txBody>
          </p:sp>
        </p:grpSp>
        <p:sp>
          <p:nvSpPr>
            <p:cNvPr id="44" name="Left Brace 43"/>
            <p:cNvSpPr/>
            <p:nvPr/>
          </p:nvSpPr>
          <p:spPr>
            <a:xfrm rot="5400000">
              <a:off x="4325409" y="1654543"/>
              <a:ext cx="215662" cy="4848514"/>
            </a:xfrm>
            <a:prstGeom prst="leftBrac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/>
            <p:cNvSpPr/>
            <p:nvPr/>
          </p:nvSpPr>
          <p:spPr>
            <a:xfrm>
              <a:off x="2008982" y="4151848"/>
              <a:ext cx="4848513" cy="134214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2008982" y="4954162"/>
            <a:ext cx="4848513" cy="1283403"/>
            <a:chOff x="2008982" y="4954162"/>
            <a:chExt cx="4848513" cy="1283403"/>
          </a:xfrm>
        </p:grpSpPr>
        <p:grpSp>
          <p:nvGrpSpPr>
            <p:cNvPr id="45" name="Group 44"/>
            <p:cNvGrpSpPr/>
            <p:nvPr/>
          </p:nvGrpSpPr>
          <p:grpSpPr>
            <a:xfrm>
              <a:off x="2702706" y="5212773"/>
              <a:ext cx="1021877" cy="1024792"/>
              <a:chOff x="3268514" y="3486470"/>
              <a:chExt cx="1021877" cy="1024792"/>
            </a:xfrm>
          </p:grpSpPr>
          <p:sp>
            <p:nvSpPr>
              <p:cNvPr id="46" name="Rectangle 45"/>
              <p:cNvSpPr/>
              <p:nvPr/>
            </p:nvSpPr>
            <p:spPr>
              <a:xfrm>
                <a:off x="3271914" y="3781759"/>
                <a:ext cx="1018477" cy="729502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3271914" y="3486470"/>
                <a:ext cx="397365" cy="295289"/>
              </a:xfrm>
              <a:prstGeom prst="rect">
                <a:avLst/>
              </a:prstGeom>
              <a:solidFill>
                <a:schemeClr val="lt1">
                  <a:alpha val="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400" b="1" dirty="0" smtClean="0"/>
                  <a:t>s1 </a:t>
                </a:r>
                <a:endParaRPr lang="en-US" sz="1100" b="1" dirty="0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3268514" y="3859696"/>
                <a:ext cx="1004589" cy="651566"/>
              </a:xfrm>
              <a:prstGeom prst="rect">
                <a:avLst/>
              </a:prstGeom>
              <a:solidFill>
                <a:schemeClr val="lt1">
                  <a:alpha val="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100" b="1" dirty="0" smtClean="0"/>
                  <a:t>Array:  </a:t>
                </a:r>
                <a:r>
                  <a:rPr lang="en-US" sz="1100" b="1" dirty="0" err="1" smtClean="0"/>
                  <a:t>nums</a:t>
                </a:r>
                <a:endParaRPr lang="en-US" sz="1100" b="1" dirty="0" smtClean="0"/>
              </a:p>
              <a:p>
                <a:r>
                  <a:rPr lang="en-US" sz="1100" b="1" dirty="0" smtClean="0"/>
                  <a:t>Offset: 0</a:t>
                </a:r>
              </a:p>
              <a:p>
                <a:r>
                  <a:rPr lang="en-US" sz="1100" b="1" dirty="0" smtClean="0"/>
                  <a:t>Length: 5</a:t>
                </a:r>
              </a:p>
              <a:p>
                <a:r>
                  <a:rPr lang="en-US" sz="1100" b="1" dirty="0" smtClean="0"/>
                  <a:t>Capacity: 10</a:t>
                </a:r>
              </a:p>
              <a:p>
                <a:endParaRPr lang="en-US" sz="1100" b="1" dirty="0"/>
              </a:p>
            </p:txBody>
          </p:sp>
        </p:grpSp>
        <p:sp>
          <p:nvSpPr>
            <p:cNvPr id="49" name="Left Brace 48"/>
            <p:cNvSpPr/>
            <p:nvPr/>
          </p:nvSpPr>
          <p:spPr>
            <a:xfrm rot="16200000">
              <a:off x="3099909" y="4014016"/>
              <a:ext cx="215662" cy="2397513"/>
            </a:xfrm>
            <a:prstGeom prst="leftBrace">
              <a:avLst/>
            </a:prstGeom>
            <a:ln w="38100" cmpd="sng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/>
            <p:cNvSpPr/>
            <p:nvPr/>
          </p:nvSpPr>
          <p:spPr>
            <a:xfrm>
              <a:off x="2008982" y="4954162"/>
              <a:ext cx="4848513" cy="110486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447374" y="4954162"/>
            <a:ext cx="2410123" cy="1327576"/>
            <a:chOff x="4447374" y="4954162"/>
            <a:chExt cx="2410123" cy="1327576"/>
          </a:xfrm>
        </p:grpSpPr>
        <p:grpSp>
          <p:nvGrpSpPr>
            <p:cNvPr id="50" name="Group 49"/>
            <p:cNvGrpSpPr/>
            <p:nvPr/>
          </p:nvGrpSpPr>
          <p:grpSpPr>
            <a:xfrm>
              <a:off x="5158678" y="5247904"/>
              <a:ext cx="1018477" cy="1033834"/>
              <a:chOff x="3271914" y="3486470"/>
              <a:chExt cx="1018477" cy="1033834"/>
            </a:xfrm>
          </p:grpSpPr>
          <p:sp>
            <p:nvSpPr>
              <p:cNvPr id="51" name="Rectangle 50"/>
              <p:cNvSpPr/>
              <p:nvPr/>
            </p:nvSpPr>
            <p:spPr>
              <a:xfrm>
                <a:off x="3271914" y="3781759"/>
                <a:ext cx="1018477" cy="729502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3271914" y="3486470"/>
                <a:ext cx="397365" cy="295289"/>
              </a:xfrm>
              <a:prstGeom prst="rect">
                <a:avLst/>
              </a:prstGeom>
              <a:solidFill>
                <a:schemeClr val="lt1">
                  <a:alpha val="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400" b="1" dirty="0" smtClean="0"/>
                  <a:t>s2 </a:t>
                </a:r>
                <a:endParaRPr lang="en-US" sz="1100" b="1" dirty="0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3271914" y="3868738"/>
                <a:ext cx="1004589" cy="651566"/>
              </a:xfrm>
              <a:prstGeom prst="rect">
                <a:avLst/>
              </a:prstGeom>
              <a:solidFill>
                <a:schemeClr val="lt1">
                  <a:alpha val="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100" b="1" dirty="0" smtClean="0"/>
                  <a:t>Array:  </a:t>
                </a:r>
                <a:r>
                  <a:rPr lang="en-US" sz="1100" b="1" dirty="0" err="1" smtClean="0"/>
                  <a:t>nums</a:t>
                </a:r>
                <a:endParaRPr lang="en-US" sz="1100" b="1" dirty="0" smtClean="0"/>
              </a:p>
              <a:p>
                <a:r>
                  <a:rPr lang="en-US" sz="1100" b="1" dirty="0" smtClean="0"/>
                  <a:t>Offset: 5</a:t>
                </a:r>
              </a:p>
              <a:p>
                <a:r>
                  <a:rPr lang="en-US" sz="1100" b="1" dirty="0" smtClean="0"/>
                  <a:t>Length: 5</a:t>
                </a:r>
              </a:p>
              <a:p>
                <a:r>
                  <a:rPr lang="en-US" sz="1100" b="1" dirty="0" smtClean="0"/>
                  <a:t>Capacity: 5</a:t>
                </a:r>
              </a:p>
              <a:p>
                <a:endParaRPr lang="en-US" sz="1100" b="1" dirty="0"/>
              </a:p>
            </p:txBody>
          </p:sp>
        </p:grpSp>
        <p:sp>
          <p:nvSpPr>
            <p:cNvPr id="56" name="Left Brace 55"/>
            <p:cNvSpPr/>
            <p:nvPr/>
          </p:nvSpPr>
          <p:spPr>
            <a:xfrm rot="16200000">
              <a:off x="5550909" y="4014016"/>
              <a:ext cx="215662" cy="2397514"/>
            </a:xfrm>
            <a:prstGeom prst="leftBrace">
              <a:avLst/>
            </a:prstGeom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tangle 76"/>
            <p:cNvSpPr/>
            <p:nvPr/>
          </p:nvSpPr>
          <p:spPr>
            <a:xfrm>
              <a:off x="4447374" y="4954162"/>
              <a:ext cx="2410121" cy="115956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047658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Slice Illustrated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1183977" y="4521988"/>
            <a:ext cx="1007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nums</a:t>
            </a:r>
            <a:r>
              <a:rPr lang="en-US" dirty="0" smtClean="0"/>
              <a:t> =&gt;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2867315" y="488933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61" name="Rectangle 60"/>
          <p:cNvSpPr/>
          <p:nvPr/>
        </p:nvSpPr>
        <p:spPr>
          <a:xfrm>
            <a:off x="3357515" y="488933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62" name="Rectangle 61"/>
          <p:cNvSpPr/>
          <p:nvPr/>
        </p:nvSpPr>
        <p:spPr>
          <a:xfrm>
            <a:off x="3847715" y="488933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3</a:t>
            </a:r>
            <a:endParaRPr lang="en-US" sz="1200" dirty="0"/>
          </a:p>
        </p:txBody>
      </p:sp>
      <p:sp>
        <p:nvSpPr>
          <p:cNvPr id="63" name="Rectangle 62"/>
          <p:cNvSpPr/>
          <p:nvPr/>
        </p:nvSpPr>
        <p:spPr>
          <a:xfrm>
            <a:off x="4337915" y="488933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4</a:t>
            </a:r>
            <a:endParaRPr lang="en-US" sz="1200" dirty="0"/>
          </a:p>
        </p:txBody>
      </p:sp>
      <p:sp>
        <p:nvSpPr>
          <p:cNvPr id="64" name="Rectangle 63"/>
          <p:cNvSpPr/>
          <p:nvPr/>
        </p:nvSpPr>
        <p:spPr>
          <a:xfrm>
            <a:off x="4828115" y="488933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5</a:t>
            </a:r>
            <a:endParaRPr lang="en-US" sz="1200" dirty="0"/>
          </a:p>
        </p:txBody>
      </p:sp>
      <p:sp>
        <p:nvSpPr>
          <p:cNvPr id="65" name="Rectangle 64"/>
          <p:cNvSpPr/>
          <p:nvPr/>
        </p:nvSpPr>
        <p:spPr>
          <a:xfrm>
            <a:off x="5318315" y="488933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6</a:t>
            </a:r>
            <a:endParaRPr lang="en-US" sz="1200" dirty="0"/>
          </a:p>
        </p:txBody>
      </p:sp>
      <p:sp>
        <p:nvSpPr>
          <p:cNvPr id="66" name="Rectangle 65"/>
          <p:cNvSpPr/>
          <p:nvPr/>
        </p:nvSpPr>
        <p:spPr>
          <a:xfrm>
            <a:off x="5808515" y="488933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7</a:t>
            </a:r>
            <a:endParaRPr lang="en-US" sz="1200" dirty="0"/>
          </a:p>
        </p:txBody>
      </p:sp>
      <p:sp>
        <p:nvSpPr>
          <p:cNvPr id="67" name="Rectangle 66"/>
          <p:cNvSpPr/>
          <p:nvPr/>
        </p:nvSpPr>
        <p:spPr>
          <a:xfrm>
            <a:off x="6298715" y="488933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8</a:t>
            </a:r>
            <a:endParaRPr lang="en-US" sz="1200" dirty="0"/>
          </a:p>
        </p:txBody>
      </p:sp>
      <p:sp>
        <p:nvSpPr>
          <p:cNvPr id="68" name="Rectangle 67"/>
          <p:cNvSpPr/>
          <p:nvPr/>
        </p:nvSpPr>
        <p:spPr>
          <a:xfrm>
            <a:off x="6788916" y="488933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9</a:t>
            </a:r>
            <a:endParaRPr lang="en-US" sz="1200" dirty="0"/>
          </a:p>
        </p:txBody>
      </p:sp>
      <p:sp>
        <p:nvSpPr>
          <p:cNvPr id="69" name="Rectangle 68"/>
          <p:cNvSpPr/>
          <p:nvPr/>
        </p:nvSpPr>
        <p:spPr>
          <a:xfrm>
            <a:off x="2377115" y="488933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19" name="Group 18"/>
          <p:cNvGrpSpPr/>
          <p:nvPr/>
        </p:nvGrpSpPr>
        <p:grpSpPr>
          <a:xfrm>
            <a:off x="5028709" y="5565933"/>
            <a:ext cx="1018477" cy="1032646"/>
            <a:chOff x="3271914" y="3486470"/>
            <a:chExt cx="1018477" cy="1032646"/>
          </a:xfrm>
        </p:grpSpPr>
        <p:sp>
          <p:nvSpPr>
            <p:cNvPr id="18" name="Rectangle 17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s4 </a:t>
              </a:r>
              <a:endParaRPr lang="en-US" sz="1100" b="1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3271914" y="3867550"/>
              <a:ext cx="1004589" cy="651566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</a:t>
              </a:r>
              <a:r>
                <a:rPr lang="en-US" sz="1100" b="1" dirty="0" err="1" smtClean="0"/>
                <a:t>nums</a:t>
              </a:r>
              <a:endParaRPr lang="en-US" sz="1100" b="1" dirty="0" smtClean="0"/>
            </a:p>
            <a:p>
              <a:r>
                <a:rPr lang="en-US" sz="1100" b="1" dirty="0" smtClean="0"/>
                <a:t>Offset: 3</a:t>
              </a:r>
            </a:p>
            <a:p>
              <a:r>
                <a:rPr lang="en-US" sz="1100" b="1" dirty="0" smtClean="0"/>
                <a:t>Length: 7</a:t>
              </a:r>
            </a:p>
            <a:p>
              <a:r>
                <a:rPr lang="en-US" sz="1100" b="1" dirty="0" smtClean="0"/>
                <a:t>Capacity: 7</a:t>
              </a:r>
            </a:p>
            <a:p>
              <a:endParaRPr lang="en-US" sz="1100" b="1" dirty="0"/>
            </a:p>
          </p:txBody>
        </p:sp>
      </p:grpSp>
      <p:sp>
        <p:nvSpPr>
          <p:cNvPr id="44" name="Left Brace 43"/>
          <p:cNvSpPr/>
          <p:nvPr/>
        </p:nvSpPr>
        <p:spPr>
          <a:xfrm rot="16200000">
            <a:off x="5425511" y="3772476"/>
            <a:ext cx="215662" cy="3371252"/>
          </a:xfrm>
          <a:prstGeom prst="leftBrace">
            <a:avLst/>
          </a:prstGeom>
          <a:noFill/>
          <a:ln w="28575"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/>
          <p:cNvGrpSpPr/>
          <p:nvPr/>
        </p:nvGrpSpPr>
        <p:grpSpPr>
          <a:xfrm>
            <a:off x="2377114" y="4514925"/>
            <a:ext cx="4848515" cy="295289"/>
            <a:chOff x="1368307" y="2695026"/>
            <a:chExt cx="6532100" cy="295289"/>
          </a:xfrm>
        </p:grpSpPr>
        <p:sp>
          <p:nvSpPr>
            <p:cNvPr id="32" name="Rectangle 31"/>
            <p:cNvSpPr/>
            <p:nvPr/>
          </p:nvSpPr>
          <p:spPr>
            <a:xfrm>
              <a:off x="1368307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12</a:t>
              </a:r>
              <a:endParaRPr lang="en-US" dirty="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2031716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53</a:t>
              </a:r>
              <a:endParaRPr lang="en-US" dirty="0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695123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86</a:t>
              </a:r>
              <a:endParaRPr lang="en-US" dirty="0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3358531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94</a:t>
              </a:r>
              <a:endParaRPr lang="en-US" dirty="0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4021938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75</a:t>
              </a:r>
              <a:endParaRPr lang="en-US" dirty="0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4685347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10</a:t>
              </a:r>
              <a:endParaRPr lang="en-US" dirty="0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5348754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6012163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15</a:t>
              </a:r>
              <a:endParaRPr lang="en-US" dirty="0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6675571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37</a:t>
              </a:r>
              <a:endParaRPr lang="en-US" dirty="0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7338978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40</a:t>
              </a:r>
              <a:endParaRPr lang="en-US" dirty="0"/>
            </a:p>
          </p:txBody>
        </p:sp>
      </p:grpSp>
      <p:sp>
        <p:nvSpPr>
          <p:cNvPr id="15" name="Rectangle 14"/>
          <p:cNvSpPr/>
          <p:nvPr/>
        </p:nvSpPr>
        <p:spPr>
          <a:xfrm>
            <a:off x="3847715" y="5184619"/>
            <a:ext cx="3371253" cy="11595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8190"/>
            <a:ext cx="9144000" cy="1327355"/>
          </a:xfrm>
          <a:prstGeom prst="rect">
            <a:avLst/>
          </a:prstGeom>
        </p:spPr>
      </p:pic>
      <p:grpSp>
        <p:nvGrpSpPr>
          <p:cNvPr id="47" name="Group 46"/>
          <p:cNvGrpSpPr/>
          <p:nvPr/>
        </p:nvGrpSpPr>
        <p:grpSpPr>
          <a:xfrm>
            <a:off x="4299838" y="2918777"/>
            <a:ext cx="1018477" cy="1032646"/>
            <a:chOff x="3271914" y="3486470"/>
            <a:chExt cx="1018477" cy="1032646"/>
          </a:xfrm>
        </p:grpSpPr>
        <p:sp>
          <p:nvSpPr>
            <p:cNvPr id="48" name="Rectangle 47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s3 </a:t>
              </a:r>
              <a:endParaRPr lang="en-US" sz="1100" b="1" dirty="0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3271914" y="3867550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</a:t>
              </a:r>
              <a:r>
                <a:rPr lang="en-US" sz="1100" b="1" dirty="0" err="1" smtClean="0"/>
                <a:t>nums</a:t>
              </a:r>
              <a:endParaRPr lang="en-US" sz="1100" b="1" dirty="0" smtClean="0"/>
            </a:p>
            <a:p>
              <a:r>
                <a:rPr lang="en-US" sz="1100" b="1" dirty="0" smtClean="0"/>
                <a:t>Offset: 3</a:t>
              </a:r>
            </a:p>
            <a:p>
              <a:r>
                <a:rPr lang="en-US" sz="1100" b="1" dirty="0" smtClean="0"/>
                <a:t>Length: 4</a:t>
              </a:r>
            </a:p>
            <a:p>
              <a:r>
                <a:rPr lang="en-US" sz="1100" b="1" dirty="0" smtClean="0"/>
                <a:t>Capacity: 7</a:t>
              </a:r>
            </a:p>
            <a:p>
              <a:endParaRPr lang="en-US" sz="1100" b="1" dirty="0"/>
            </a:p>
          </p:txBody>
        </p:sp>
      </p:grpSp>
      <p:sp>
        <p:nvSpPr>
          <p:cNvPr id="51" name="Left Brace 50"/>
          <p:cNvSpPr/>
          <p:nvPr/>
        </p:nvSpPr>
        <p:spPr>
          <a:xfrm rot="5400000">
            <a:off x="4690209" y="3269936"/>
            <a:ext cx="215662" cy="1900650"/>
          </a:xfrm>
          <a:prstGeom prst="leftBrac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3847716" y="4398969"/>
            <a:ext cx="3371252" cy="11595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8359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</a:t>
            </a:r>
            <a:r>
              <a:rPr lang="en-US" b="1" i="1" dirty="0" smtClean="0">
                <a:solidFill>
                  <a:srgbClr val="FF0000"/>
                </a:solidFill>
              </a:rPr>
              <a:t>Slice’s</a:t>
            </a:r>
            <a:r>
              <a:rPr lang="en-US" dirty="0" smtClean="0"/>
              <a:t> </a:t>
            </a:r>
            <a:r>
              <a:rPr lang="en-US" i="1" dirty="0" smtClean="0"/>
              <a:t>capacity</a:t>
            </a:r>
            <a:r>
              <a:rPr lang="en-US" dirty="0" smtClean="0"/>
              <a:t> tell you how much more of the underlying </a:t>
            </a:r>
            <a:r>
              <a:rPr lang="en-US" b="1" i="1" dirty="0" smtClean="0">
                <a:solidFill>
                  <a:srgbClr val="008000"/>
                </a:solidFill>
              </a:rPr>
              <a:t>Array</a:t>
            </a:r>
            <a:r>
              <a:rPr lang="en-US" dirty="0" smtClean="0"/>
              <a:t> is </a:t>
            </a:r>
            <a:r>
              <a:rPr lang="en-US" i="1" dirty="0" smtClean="0"/>
              <a:t>reserved</a:t>
            </a:r>
            <a:r>
              <a:rPr lang="en-US" dirty="0" smtClean="0"/>
              <a:t>.</a:t>
            </a:r>
            <a:endParaRPr lang="en-US" b="1" i="1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22919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Learn Go?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Great talking point at your next geek party</a:t>
            </a:r>
          </a:p>
          <a:p>
            <a:r>
              <a:rPr lang="en-US" dirty="0" smtClean="0"/>
              <a:t>One of the new coolest things to do</a:t>
            </a:r>
          </a:p>
          <a:p>
            <a:r>
              <a:rPr lang="en-US" i="1" dirty="0" smtClean="0"/>
              <a:t>Job security</a:t>
            </a:r>
          </a:p>
          <a:p>
            <a:pPr lvl="1"/>
            <a:r>
              <a:rPr lang="en-US" dirty="0" smtClean="0"/>
              <a:t>In existing job</a:t>
            </a:r>
          </a:p>
          <a:p>
            <a:pPr lvl="1"/>
            <a:r>
              <a:rPr lang="en-US" dirty="0" smtClean="0"/>
              <a:t>In looking for new opportunities</a:t>
            </a:r>
          </a:p>
          <a:p>
            <a:r>
              <a:rPr lang="en-US" i="1" dirty="0" smtClean="0"/>
              <a:t>Fun</a:t>
            </a:r>
          </a:p>
          <a:p>
            <a:r>
              <a:rPr lang="en-US" i="1" dirty="0" smtClean="0"/>
              <a:t>A different way of thinking about software</a:t>
            </a:r>
          </a:p>
          <a:p>
            <a:r>
              <a:rPr lang="en-US" i="1" dirty="0" smtClean="0"/>
              <a:t>Makes a lot of hard stuff, easier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142255214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4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Creating Slices with make()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Ch.4 : Slices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9861804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Creating slices at runtime</a:t>
            </a:r>
          </a:p>
          <a:p>
            <a:pPr lvl="1"/>
            <a:r>
              <a:rPr lang="en-US" dirty="0" smtClean="0"/>
              <a:t>Using the ‘make’ built-</a:t>
            </a:r>
            <a:r>
              <a:rPr lang="en-US" smtClean="0"/>
              <a:t>in function</a:t>
            </a: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-7033" y="6249581"/>
            <a:ext cx="801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 Slices: Usage and Internals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blog.golang.org</a:t>
            </a:r>
            <a:r>
              <a:rPr lang="en-US" dirty="0">
                <a:hlinkClick r:id="rId2"/>
              </a:rPr>
              <a:t>/go-slices-usage-and-internals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575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golang.org</a:t>
            </a:r>
            <a:r>
              <a:rPr lang="en-US" dirty="0">
                <a:hlinkClick r:id="rId3"/>
              </a:rPr>
              <a:t>/ref/</a:t>
            </a:r>
            <a:r>
              <a:rPr lang="en-US" dirty="0" err="1">
                <a:hlinkClick r:id="rId3"/>
              </a:rPr>
              <a:t>spec#Slice_types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16517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5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Growing Slices with append()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Ch.4 : Slices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2933296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Understanding and using ‘append()’ built-in function</a:t>
            </a:r>
          </a:p>
          <a:p>
            <a:pPr lvl="1"/>
            <a:r>
              <a:rPr lang="en-US" dirty="0" smtClean="0"/>
              <a:t>Using the ‘append’ built-in function to grow Slices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7033" y="6249581"/>
            <a:ext cx="801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 Slices: Usage and Internals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blog.golang.org</a:t>
            </a:r>
            <a:r>
              <a:rPr lang="en-US" dirty="0">
                <a:hlinkClick r:id="rId2"/>
              </a:rPr>
              <a:t>/go-slices-usage-and-internals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575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golang.org</a:t>
            </a:r>
            <a:r>
              <a:rPr lang="en-US" dirty="0">
                <a:hlinkClick r:id="rId3"/>
              </a:rPr>
              <a:t>/ref/</a:t>
            </a:r>
            <a:r>
              <a:rPr lang="en-US" dirty="0" err="1">
                <a:hlinkClick r:id="rId3"/>
              </a:rPr>
              <a:t>spec#Slice_types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29175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Slice Created with make()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4648786" y="531217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61" name="Rectangle 60"/>
          <p:cNvSpPr/>
          <p:nvPr/>
        </p:nvSpPr>
        <p:spPr>
          <a:xfrm>
            <a:off x="5138986" y="531217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69" name="Rectangle 68"/>
          <p:cNvSpPr/>
          <p:nvPr/>
        </p:nvSpPr>
        <p:spPr>
          <a:xfrm>
            <a:off x="4158586" y="531217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19" name="Group 18"/>
          <p:cNvGrpSpPr/>
          <p:nvPr/>
        </p:nvGrpSpPr>
        <p:grpSpPr>
          <a:xfrm>
            <a:off x="4104962" y="3419172"/>
            <a:ext cx="1455191" cy="1032646"/>
            <a:chOff x="3271914" y="3486470"/>
            <a:chExt cx="1018477" cy="1032646"/>
          </a:xfrm>
        </p:grpSpPr>
        <p:sp>
          <p:nvSpPr>
            <p:cNvPr id="18" name="Rectangle 17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s0 </a:t>
              </a:r>
              <a:endParaRPr lang="en-US" sz="1100" b="1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3271914" y="3867550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&lt;anonymous&gt;</a:t>
              </a:r>
            </a:p>
            <a:p>
              <a:r>
                <a:rPr lang="en-US" sz="1100" b="1" dirty="0" smtClean="0"/>
                <a:t>Offset: 0</a:t>
              </a:r>
            </a:p>
            <a:p>
              <a:r>
                <a:rPr lang="en-US" sz="1100" b="1" dirty="0" smtClean="0"/>
                <a:t>Length: 2</a:t>
              </a:r>
            </a:p>
            <a:p>
              <a:r>
                <a:rPr lang="en-US" sz="1100" b="1" dirty="0" smtClean="0"/>
                <a:t>Capacity: 3</a:t>
              </a:r>
            </a:p>
            <a:p>
              <a:endParaRPr lang="en-US" sz="1100" b="1" dirty="0"/>
            </a:p>
          </p:txBody>
        </p:sp>
      </p:grpSp>
      <p:sp>
        <p:nvSpPr>
          <p:cNvPr id="44" name="Left Brace 43"/>
          <p:cNvSpPr/>
          <p:nvPr/>
        </p:nvSpPr>
        <p:spPr>
          <a:xfrm rot="5400000">
            <a:off x="4507550" y="4319715"/>
            <a:ext cx="215662" cy="940237"/>
          </a:xfrm>
          <a:prstGeom prst="leftBrace">
            <a:avLst>
              <a:gd name="adj1" fmla="val 13453"/>
              <a:gd name="adj2" fmla="val 50000"/>
            </a:avLst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4158585" y="4937765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4651007" y="4937765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5143427" y="4937765"/>
            <a:ext cx="416726" cy="295289"/>
          </a:xfrm>
          <a:prstGeom prst="rect">
            <a:avLst/>
          </a:prstGeom>
          <a:ln w="19050" cmpd="sng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4151922" y="5233054"/>
            <a:ext cx="933578" cy="1184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Left Brace 44"/>
          <p:cNvSpPr/>
          <p:nvPr/>
        </p:nvSpPr>
        <p:spPr>
          <a:xfrm rot="16200000">
            <a:off x="4762643" y="5106829"/>
            <a:ext cx="215662" cy="1410451"/>
          </a:xfrm>
          <a:prstGeom prst="leftBrac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4427731" y="5933220"/>
            <a:ext cx="95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capacity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900" y="1659283"/>
            <a:ext cx="6921500" cy="63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7441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6" grpId="0"/>
    </p:bld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Appending Element(s) to Slice’s Capacity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2876308" y="5108293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61" name="Rectangle 60"/>
          <p:cNvSpPr/>
          <p:nvPr/>
        </p:nvSpPr>
        <p:spPr>
          <a:xfrm>
            <a:off x="3366508" y="5108293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69" name="Rectangle 68"/>
          <p:cNvSpPr/>
          <p:nvPr/>
        </p:nvSpPr>
        <p:spPr>
          <a:xfrm>
            <a:off x="2386108" y="5108293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19" name="Group 18"/>
          <p:cNvGrpSpPr/>
          <p:nvPr/>
        </p:nvGrpSpPr>
        <p:grpSpPr>
          <a:xfrm>
            <a:off x="2332484" y="3215295"/>
            <a:ext cx="1455191" cy="1032646"/>
            <a:chOff x="3271914" y="3486470"/>
            <a:chExt cx="1018477" cy="1032646"/>
          </a:xfrm>
        </p:grpSpPr>
        <p:sp>
          <p:nvSpPr>
            <p:cNvPr id="18" name="Rectangle 17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s0 </a:t>
              </a:r>
              <a:endParaRPr lang="en-US" sz="1100" b="1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3271914" y="3867550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&lt;anonymous&gt;</a:t>
              </a:r>
            </a:p>
            <a:p>
              <a:r>
                <a:rPr lang="en-US" sz="1100" b="1" dirty="0" smtClean="0"/>
                <a:t>Offset: 0</a:t>
              </a:r>
            </a:p>
            <a:p>
              <a:r>
                <a:rPr lang="en-US" sz="1100" b="1" dirty="0" smtClean="0"/>
                <a:t>Length: 2</a:t>
              </a:r>
            </a:p>
            <a:p>
              <a:r>
                <a:rPr lang="en-US" sz="1100" b="1" dirty="0" smtClean="0"/>
                <a:t>Capacity: 3</a:t>
              </a:r>
            </a:p>
            <a:p>
              <a:endParaRPr lang="en-US" sz="1100" b="1" dirty="0"/>
            </a:p>
          </p:txBody>
        </p:sp>
      </p:grpSp>
      <p:sp>
        <p:nvSpPr>
          <p:cNvPr id="44" name="Left Brace 43"/>
          <p:cNvSpPr/>
          <p:nvPr/>
        </p:nvSpPr>
        <p:spPr>
          <a:xfrm rot="5400000">
            <a:off x="2735072" y="4115838"/>
            <a:ext cx="215662" cy="940237"/>
          </a:xfrm>
          <a:prstGeom prst="leftBrace">
            <a:avLst>
              <a:gd name="adj1" fmla="val 13453"/>
              <a:gd name="adj2" fmla="val 50000"/>
            </a:avLst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2386107" y="4733888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17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2878529" y="4733888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91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3370949" y="4733888"/>
            <a:ext cx="416726" cy="295289"/>
          </a:xfrm>
          <a:prstGeom prst="rect">
            <a:avLst/>
          </a:prstGeom>
          <a:ln w="19050" cmpd="sng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2379444" y="5029177"/>
            <a:ext cx="915811" cy="1184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Left Brace 44"/>
          <p:cNvSpPr/>
          <p:nvPr/>
        </p:nvSpPr>
        <p:spPr>
          <a:xfrm rot="16200000">
            <a:off x="2990165" y="4902952"/>
            <a:ext cx="215662" cy="1410451"/>
          </a:xfrm>
          <a:prstGeom prst="leftBrac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2655253" y="5729343"/>
            <a:ext cx="95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capacity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6084389" y="5108293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21" name="Rectangle 20"/>
          <p:cNvSpPr/>
          <p:nvPr/>
        </p:nvSpPr>
        <p:spPr>
          <a:xfrm>
            <a:off x="6574589" y="5108293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22" name="Rectangle 21"/>
          <p:cNvSpPr/>
          <p:nvPr/>
        </p:nvSpPr>
        <p:spPr>
          <a:xfrm>
            <a:off x="5594189" y="5108293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23" name="Group 22"/>
          <p:cNvGrpSpPr/>
          <p:nvPr/>
        </p:nvGrpSpPr>
        <p:grpSpPr>
          <a:xfrm>
            <a:off x="5540565" y="3215295"/>
            <a:ext cx="1455191" cy="1032646"/>
            <a:chOff x="3271914" y="3486470"/>
            <a:chExt cx="1018477" cy="1032646"/>
          </a:xfrm>
        </p:grpSpPr>
        <p:sp>
          <p:nvSpPr>
            <p:cNvPr id="24" name="Rectangle 23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s0 </a:t>
              </a:r>
              <a:endParaRPr lang="en-US" sz="1100" b="1" dirty="0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3271914" y="3867550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&lt;anonymous&gt;</a:t>
              </a:r>
            </a:p>
            <a:p>
              <a:r>
                <a:rPr lang="en-US" sz="1100" b="1" dirty="0" smtClean="0"/>
                <a:t>Offset: 0</a:t>
              </a:r>
            </a:p>
            <a:p>
              <a:r>
                <a:rPr lang="en-US" sz="1100" b="1" dirty="0" smtClean="0"/>
                <a:t>Length: 3</a:t>
              </a:r>
            </a:p>
            <a:p>
              <a:r>
                <a:rPr lang="en-US" sz="1100" b="1" dirty="0" smtClean="0"/>
                <a:t>Capacity: 3</a:t>
              </a:r>
            </a:p>
            <a:p>
              <a:endParaRPr lang="en-US" sz="1100" b="1" dirty="0"/>
            </a:p>
          </p:txBody>
        </p:sp>
      </p:grpSp>
      <p:sp>
        <p:nvSpPr>
          <p:cNvPr id="27" name="Left Brace 26"/>
          <p:cNvSpPr/>
          <p:nvPr/>
        </p:nvSpPr>
        <p:spPr>
          <a:xfrm rot="5400000">
            <a:off x="6170558" y="3888433"/>
            <a:ext cx="215662" cy="1395047"/>
          </a:xfrm>
          <a:prstGeom prst="leftBrace">
            <a:avLst>
              <a:gd name="adj1" fmla="val 13453"/>
              <a:gd name="adj2" fmla="val 50000"/>
            </a:avLst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5594188" y="4733888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17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6086610" y="4733888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91</a:t>
            </a:r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6579030" y="4733888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45</a:t>
            </a:r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5587525" y="5029177"/>
            <a:ext cx="1408231" cy="1184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Left Brace 34"/>
          <p:cNvSpPr/>
          <p:nvPr/>
        </p:nvSpPr>
        <p:spPr>
          <a:xfrm rot="16200000">
            <a:off x="6198246" y="4902952"/>
            <a:ext cx="215662" cy="1410451"/>
          </a:xfrm>
          <a:prstGeom prst="leftBrac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5863334" y="5729343"/>
            <a:ext cx="95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capacity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526" y="1484795"/>
            <a:ext cx="5803900" cy="1435100"/>
          </a:xfrm>
          <a:prstGeom prst="rect">
            <a:avLst/>
          </a:prstGeom>
        </p:spPr>
      </p:pic>
      <p:sp>
        <p:nvSpPr>
          <p:cNvPr id="7" name="Striped Right Arrow 6"/>
          <p:cNvSpPr/>
          <p:nvPr/>
        </p:nvSpPr>
        <p:spPr>
          <a:xfrm>
            <a:off x="4284870" y="4367696"/>
            <a:ext cx="750956" cy="408608"/>
          </a:xfrm>
          <a:prstGeom prst="stripedRightArrow">
            <a:avLst>
              <a:gd name="adj1" fmla="val 47298"/>
              <a:gd name="adj2" fmla="val 5000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1786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6" grpId="0"/>
      <p:bldP spid="35" grpId="0" animBg="1"/>
      <p:bldP spid="36" grpId="0"/>
    </p:bld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/>
          <p:cNvSpPr/>
          <p:nvPr/>
        </p:nvSpPr>
        <p:spPr>
          <a:xfrm>
            <a:off x="4392492" y="4731512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64" name="Rectangle 63"/>
          <p:cNvSpPr/>
          <p:nvPr/>
        </p:nvSpPr>
        <p:spPr>
          <a:xfrm>
            <a:off x="4880767" y="4731512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58" name="Rectangle 57"/>
          <p:cNvSpPr/>
          <p:nvPr/>
        </p:nvSpPr>
        <p:spPr>
          <a:xfrm>
            <a:off x="4882692" y="511067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4</a:t>
            </a:r>
            <a:endParaRPr lang="en-US" sz="1200" dirty="0"/>
          </a:p>
        </p:txBody>
      </p:sp>
      <p:sp>
        <p:nvSpPr>
          <p:cNvPr id="62" name="Rectangle 61"/>
          <p:cNvSpPr/>
          <p:nvPr/>
        </p:nvSpPr>
        <p:spPr>
          <a:xfrm>
            <a:off x="4392492" y="511067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3</a:t>
            </a:r>
            <a:endParaRPr lang="en-US" sz="12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Appending Element(s) beyond Slice’s Capacity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1317585" y="5092583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61" name="Rectangle 60"/>
          <p:cNvSpPr/>
          <p:nvPr/>
        </p:nvSpPr>
        <p:spPr>
          <a:xfrm>
            <a:off x="1807785" y="5092583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69" name="Rectangle 68"/>
          <p:cNvSpPr/>
          <p:nvPr/>
        </p:nvSpPr>
        <p:spPr>
          <a:xfrm>
            <a:off x="827385" y="5092583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19" name="Group 18"/>
          <p:cNvGrpSpPr/>
          <p:nvPr/>
        </p:nvGrpSpPr>
        <p:grpSpPr>
          <a:xfrm>
            <a:off x="789308" y="3199585"/>
            <a:ext cx="1455191" cy="1032646"/>
            <a:chOff x="3271914" y="3486470"/>
            <a:chExt cx="1018477" cy="1032646"/>
          </a:xfrm>
        </p:grpSpPr>
        <p:sp>
          <p:nvSpPr>
            <p:cNvPr id="18" name="Rectangle 17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s0 </a:t>
              </a:r>
              <a:endParaRPr lang="en-US" sz="1100" b="1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3271914" y="3867550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&lt;anonymous&gt;</a:t>
              </a:r>
            </a:p>
            <a:p>
              <a:r>
                <a:rPr lang="en-US" sz="1100" b="1" dirty="0" smtClean="0"/>
                <a:t>Offset: 0</a:t>
              </a:r>
            </a:p>
            <a:p>
              <a:r>
                <a:rPr lang="en-US" sz="1100" b="1" dirty="0" smtClean="0"/>
                <a:t>Length: 2</a:t>
              </a:r>
            </a:p>
            <a:p>
              <a:r>
                <a:rPr lang="en-US" sz="1100" b="1" dirty="0" smtClean="0"/>
                <a:t>Capacity: 3</a:t>
              </a:r>
            </a:p>
            <a:p>
              <a:endParaRPr lang="en-US" sz="1100" b="1" dirty="0"/>
            </a:p>
          </p:txBody>
        </p:sp>
      </p:grpSp>
      <p:sp>
        <p:nvSpPr>
          <p:cNvPr id="44" name="Left Brace 43"/>
          <p:cNvSpPr/>
          <p:nvPr/>
        </p:nvSpPr>
        <p:spPr>
          <a:xfrm rot="5400000">
            <a:off x="1167466" y="4109012"/>
            <a:ext cx="215662" cy="922470"/>
          </a:xfrm>
          <a:prstGeom prst="leftBrace">
            <a:avLst>
              <a:gd name="adj1" fmla="val 13452"/>
              <a:gd name="adj2" fmla="val 50000"/>
            </a:avLst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827384" y="4718178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17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1319806" y="4718178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91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1812226" y="4718178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820721" y="5013467"/>
            <a:ext cx="1408231" cy="1184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Left Brace 44"/>
          <p:cNvSpPr/>
          <p:nvPr/>
        </p:nvSpPr>
        <p:spPr>
          <a:xfrm rot="16200000">
            <a:off x="1431442" y="4887242"/>
            <a:ext cx="215662" cy="1410451"/>
          </a:xfrm>
          <a:prstGeom prst="leftBrac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1096530" y="5713633"/>
            <a:ext cx="95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capacity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3409576" y="510591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21" name="Rectangle 20"/>
          <p:cNvSpPr/>
          <p:nvPr/>
        </p:nvSpPr>
        <p:spPr>
          <a:xfrm>
            <a:off x="3899776" y="510591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22" name="Rectangle 21"/>
          <p:cNvSpPr/>
          <p:nvPr/>
        </p:nvSpPr>
        <p:spPr>
          <a:xfrm>
            <a:off x="2919376" y="510591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23" name="Group 22"/>
          <p:cNvGrpSpPr/>
          <p:nvPr/>
        </p:nvGrpSpPr>
        <p:grpSpPr>
          <a:xfrm>
            <a:off x="3397201" y="3212919"/>
            <a:ext cx="1455191" cy="1032646"/>
            <a:chOff x="3271914" y="3486470"/>
            <a:chExt cx="1018477" cy="1032646"/>
          </a:xfrm>
        </p:grpSpPr>
        <p:sp>
          <p:nvSpPr>
            <p:cNvPr id="24" name="Rectangle 23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t</a:t>
              </a:r>
              <a:endParaRPr lang="en-US" sz="1100" b="1" dirty="0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3271914" y="3867550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&lt;anonymous&gt;</a:t>
              </a:r>
            </a:p>
            <a:p>
              <a:r>
                <a:rPr lang="en-US" sz="1100" b="1" dirty="0" smtClean="0"/>
                <a:t>Offset: 0</a:t>
              </a:r>
            </a:p>
            <a:p>
              <a:r>
                <a:rPr lang="en-US" sz="1100" b="1" dirty="0" smtClean="0"/>
                <a:t>Length: 2 + 3</a:t>
              </a:r>
            </a:p>
            <a:p>
              <a:r>
                <a:rPr lang="en-US" sz="1100" b="1" dirty="0" smtClean="0"/>
                <a:t>Capacity: 2+3</a:t>
              </a:r>
            </a:p>
            <a:p>
              <a:endParaRPr lang="en-US" sz="1100" b="1" dirty="0"/>
            </a:p>
          </p:txBody>
        </p:sp>
      </p:grpSp>
      <p:sp>
        <p:nvSpPr>
          <p:cNvPr id="27" name="Left Brace 26"/>
          <p:cNvSpPr/>
          <p:nvPr/>
        </p:nvSpPr>
        <p:spPr>
          <a:xfrm rot="5400000">
            <a:off x="4004898" y="3376905"/>
            <a:ext cx="215662" cy="2413352"/>
          </a:xfrm>
          <a:prstGeom prst="leftBrace">
            <a:avLst>
              <a:gd name="adj1" fmla="val 13453"/>
              <a:gd name="adj2" fmla="val 50000"/>
            </a:avLst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2919375" y="4731512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3411797" y="4731512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3904217" y="4731512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2912712" y="5026801"/>
            <a:ext cx="2406693" cy="1184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Left Brace 34"/>
          <p:cNvSpPr/>
          <p:nvPr/>
        </p:nvSpPr>
        <p:spPr>
          <a:xfrm rot="16200000">
            <a:off x="4014894" y="4409118"/>
            <a:ext cx="215662" cy="2393368"/>
          </a:xfrm>
          <a:prstGeom prst="leftBrac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3667058" y="5726967"/>
            <a:ext cx="95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capacity</a:t>
            </a:r>
            <a:endParaRPr lang="en-US" dirty="0"/>
          </a:p>
        </p:txBody>
      </p:sp>
      <p:sp>
        <p:nvSpPr>
          <p:cNvPr id="7" name="Striped Right Arrow 6"/>
          <p:cNvSpPr/>
          <p:nvPr/>
        </p:nvSpPr>
        <p:spPr>
          <a:xfrm>
            <a:off x="2344161" y="4318872"/>
            <a:ext cx="465419" cy="301082"/>
          </a:xfrm>
          <a:prstGeom prst="stripedRightArrow">
            <a:avLst>
              <a:gd name="adj1" fmla="val 47298"/>
              <a:gd name="adj2" fmla="val 5000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Striped Right Arrow 56"/>
          <p:cNvSpPr/>
          <p:nvPr/>
        </p:nvSpPr>
        <p:spPr>
          <a:xfrm>
            <a:off x="5449895" y="4311875"/>
            <a:ext cx="465419" cy="301082"/>
          </a:xfrm>
          <a:prstGeom prst="stripedRightArrow">
            <a:avLst>
              <a:gd name="adj1" fmla="val 47298"/>
              <a:gd name="adj2" fmla="val 5000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/>
          <p:cNvSpPr/>
          <p:nvPr/>
        </p:nvSpPr>
        <p:spPr>
          <a:xfrm>
            <a:off x="7520169" y="4718178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82</a:t>
            </a:r>
            <a:endParaRPr lang="en-US" dirty="0"/>
          </a:p>
        </p:txBody>
      </p:sp>
      <p:sp>
        <p:nvSpPr>
          <p:cNvPr id="66" name="Rectangle 65"/>
          <p:cNvSpPr/>
          <p:nvPr/>
        </p:nvSpPr>
        <p:spPr>
          <a:xfrm>
            <a:off x="8008444" y="4718178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42</a:t>
            </a:r>
            <a:endParaRPr lang="en-US" dirty="0"/>
          </a:p>
        </p:txBody>
      </p:sp>
      <p:sp>
        <p:nvSpPr>
          <p:cNvPr id="67" name="Rectangle 66"/>
          <p:cNvSpPr/>
          <p:nvPr/>
        </p:nvSpPr>
        <p:spPr>
          <a:xfrm>
            <a:off x="8010369" y="5097338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4</a:t>
            </a:r>
            <a:endParaRPr lang="en-US" sz="1200" dirty="0"/>
          </a:p>
        </p:txBody>
      </p:sp>
      <p:sp>
        <p:nvSpPr>
          <p:cNvPr id="68" name="Rectangle 67"/>
          <p:cNvSpPr/>
          <p:nvPr/>
        </p:nvSpPr>
        <p:spPr>
          <a:xfrm>
            <a:off x="7520169" y="5097338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3</a:t>
            </a:r>
            <a:endParaRPr lang="en-US" sz="1200" dirty="0"/>
          </a:p>
        </p:txBody>
      </p:sp>
      <p:sp>
        <p:nvSpPr>
          <p:cNvPr id="70" name="Rectangle 69"/>
          <p:cNvSpPr/>
          <p:nvPr/>
        </p:nvSpPr>
        <p:spPr>
          <a:xfrm>
            <a:off x="6537253" y="5092583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71" name="Rectangle 70"/>
          <p:cNvSpPr/>
          <p:nvPr/>
        </p:nvSpPr>
        <p:spPr>
          <a:xfrm>
            <a:off x="7027453" y="5092583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72" name="Rectangle 71"/>
          <p:cNvSpPr/>
          <p:nvPr/>
        </p:nvSpPr>
        <p:spPr>
          <a:xfrm>
            <a:off x="6047053" y="5092583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73" name="Group 72"/>
          <p:cNvGrpSpPr/>
          <p:nvPr/>
        </p:nvGrpSpPr>
        <p:grpSpPr>
          <a:xfrm>
            <a:off x="6524875" y="3199585"/>
            <a:ext cx="1455192" cy="1032646"/>
            <a:chOff x="3271913" y="3486470"/>
            <a:chExt cx="1018478" cy="1032646"/>
          </a:xfrm>
        </p:grpSpPr>
        <p:sp>
          <p:nvSpPr>
            <p:cNvPr id="74" name="Rectangle 73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/>
            <p:cNvSpPr/>
            <p:nvPr/>
          </p:nvSpPr>
          <p:spPr>
            <a:xfrm>
              <a:off x="3271913" y="3486470"/>
              <a:ext cx="511402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s0 = t</a:t>
              </a:r>
              <a:endParaRPr lang="en-US" sz="1100" b="1" dirty="0"/>
            </a:p>
          </p:txBody>
        </p:sp>
        <p:sp>
          <p:nvSpPr>
            <p:cNvPr id="76" name="Rectangle 75"/>
            <p:cNvSpPr/>
            <p:nvPr/>
          </p:nvSpPr>
          <p:spPr>
            <a:xfrm>
              <a:off x="3271914" y="3867550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&lt;anonymous&gt;</a:t>
              </a:r>
            </a:p>
            <a:p>
              <a:r>
                <a:rPr lang="en-US" sz="1100" b="1" dirty="0" smtClean="0"/>
                <a:t>Offset: 0</a:t>
              </a:r>
            </a:p>
            <a:p>
              <a:r>
                <a:rPr lang="en-US" sz="1100" b="1" dirty="0" smtClean="0"/>
                <a:t>Length: 5</a:t>
              </a:r>
            </a:p>
            <a:p>
              <a:r>
                <a:rPr lang="en-US" sz="1100" b="1" dirty="0" smtClean="0"/>
                <a:t>Capacity: 5</a:t>
              </a:r>
            </a:p>
            <a:p>
              <a:endParaRPr lang="en-US" sz="1100" b="1" dirty="0"/>
            </a:p>
          </p:txBody>
        </p:sp>
      </p:grpSp>
      <p:sp>
        <p:nvSpPr>
          <p:cNvPr id="77" name="Left Brace 76"/>
          <p:cNvSpPr/>
          <p:nvPr/>
        </p:nvSpPr>
        <p:spPr>
          <a:xfrm rot="5400000">
            <a:off x="7132575" y="3363571"/>
            <a:ext cx="215662" cy="2413352"/>
          </a:xfrm>
          <a:prstGeom prst="leftBrace">
            <a:avLst>
              <a:gd name="adj1" fmla="val 13453"/>
              <a:gd name="adj2" fmla="val 50000"/>
            </a:avLst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6047052" y="4718178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17</a:t>
            </a:r>
            <a:endParaRPr lang="en-US" dirty="0"/>
          </a:p>
        </p:txBody>
      </p:sp>
      <p:sp>
        <p:nvSpPr>
          <p:cNvPr id="79" name="Rectangle 78"/>
          <p:cNvSpPr/>
          <p:nvPr/>
        </p:nvSpPr>
        <p:spPr>
          <a:xfrm>
            <a:off x="6539474" y="4718178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91</a:t>
            </a:r>
            <a:endParaRPr lang="en-US" dirty="0"/>
          </a:p>
        </p:txBody>
      </p:sp>
      <p:sp>
        <p:nvSpPr>
          <p:cNvPr id="80" name="Rectangle 79"/>
          <p:cNvSpPr/>
          <p:nvPr/>
        </p:nvSpPr>
        <p:spPr>
          <a:xfrm>
            <a:off x="7031894" y="4718178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51</a:t>
            </a:r>
            <a:endParaRPr lang="en-US" dirty="0"/>
          </a:p>
        </p:txBody>
      </p:sp>
      <p:sp>
        <p:nvSpPr>
          <p:cNvPr id="81" name="Rectangle 80"/>
          <p:cNvSpPr/>
          <p:nvPr/>
        </p:nvSpPr>
        <p:spPr>
          <a:xfrm>
            <a:off x="6040389" y="5013467"/>
            <a:ext cx="2406693" cy="1184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Left Brace 81"/>
          <p:cNvSpPr/>
          <p:nvPr/>
        </p:nvSpPr>
        <p:spPr>
          <a:xfrm rot="16200000">
            <a:off x="7142571" y="4395784"/>
            <a:ext cx="215662" cy="2393368"/>
          </a:xfrm>
          <a:prstGeom prst="leftBrac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TextBox 82"/>
          <p:cNvSpPr txBox="1"/>
          <p:nvPr/>
        </p:nvSpPr>
        <p:spPr>
          <a:xfrm>
            <a:off x="6794735" y="5713633"/>
            <a:ext cx="95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capacity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43548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6" grpId="0"/>
      <p:bldP spid="35" grpId="0" animBg="1"/>
      <p:bldP spid="36" grpId="0"/>
      <p:bldP spid="82" grpId="0" animBg="1"/>
      <p:bldP spid="83" grpId="0"/>
    </p:bld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Responsibility for the ‘append()’ 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Determine how many elements are being added to slice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Does underlying array has place for new elements?</a:t>
            </a:r>
          </a:p>
          <a:p>
            <a:pPr marL="857250" lvl="1" indent="-457200"/>
            <a:r>
              <a:rPr lang="en-US" dirty="0" smtClean="0"/>
              <a:t>In other words, is the ‘cap()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err="1" smtClean="0"/>
              <a:t>len</a:t>
            </a:r>
            <a:r>
              <a:rPr lang="en-US" dirty="0" smtClean="0"/>
              <a:t>()’ greater than or equal to number of new elements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If the array is not big enough, allocate a new slice with ‘sufficient length and capacity’</a:t>
            </a:r>
          </a:p>
          <a:p>
            <a:pPr marL="857250" lvl="1" indent="-457200">
              <a:buFont typeface="Arial"/>
              <a:buChar char="•"/>
            </a:pPr>
            <a:r>
              <a:rPr lang="en-US" dirty="0" smtClean="0"/>
              <a:t>copy existing slice to new slice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Copy new elements to new slice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Return ‘updated’ slice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03069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6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Slice Spread Operator (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…</a:t>
            </a:r>
            <a:r>
              <a:rPr lang="en-US" sz="54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)</a:t>
            </a: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Ch.4 : Slices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8134474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Understanding how to use the ‘spread operator’, </a:t>
            </a:r>
            <a:r>
              <a:rPr lang="mr-IN" dirty="0" smtClean="0"/>
              <a:t>…</a:t>
            </a:r>
            <a:endParaRPr lang="en-US" dirty="0" smtClean="0"/>
          </a:p>
          <a:p>
            <a:pPr lvl="1"/>
            <a:r>
              <a:rPr lang="en-US" dirty="0" smtClean="0"/>
              <a:t>Call </a:t>
            </a:r>
            <a:r>
              <a:rPr lang="en-US" dirty="0" err="1"/>
              <a:t>v</a:t>
            </a:r>
            <a:r>
              <a:rPr lang="en-US" dirty="0" err="1" smtClean="0"/>
              <a:t>ariadic</a:t>
            </a:r>
            <a:r>
              <a:rPr lang="en-US" dirty="0" smtClean="0"/>
              <a:t> functions using the elements of a Slice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7033" y="6249581"/>
            <a:ext cx="801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 Slices: Usage and Internals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blog.golang.org</a:t>
            </a:r>
            <a:r>
              <a:rPr lang="en-US" dirty="0">
                <a:hlinkClick r:id="rId2"/>
              </a:rPr>
              <a:t>/go-slices-usage-and-internals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575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golang.org</a:t>
            </a:r>
            <a:r>
              <a:rPr lang="en-US" dirty="0">
                <a:hlinkClick r:id="rId3"/>
              </a:rPr>
              <a:t>/ref/</a:t>
            </a:r>
            <a:r>
              <a:rPr lang="en-US" dirty="0" err="1">
                <a:hlinkClick r:id="rId3"/>
              </a:rPr>
              <a:t>spec#Slice_types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17230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2 – The Basics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Section 2</a:t>
            </a:r>
          </a:p>
          <a:p>
            <a:r>
              <a:rPr lang="en-US" dirty="0" smtClean="0"/>
              <a:t>Writing, Compiling, and Running Go 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8671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7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Copying Slices with copy()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Ch.4 : Slices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3579704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Using the built-in copy() function for copying Slices</a:t>
            </a:r>
          </a:p>
          <a:p>
            <a:r>
              <a:rPr lang="en-US" dirty="0" smtClean="0"/>
              <a:t>Advantages of built-in copy() function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7033" y="6249581"/>
            <a:ext cx="801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 Slices: Usage and Internals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blog.golang.org</a:t>
            </a:r>
            <a:r>
              <a:rPr lang="en-US" dirty="0">
                <a:hlinkClick r:id="rId2"/>
              </a:rPr>
              <a:t>/go-slices-usage-and-internals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575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golang.org</a:t>
            </a:r>
            <a:r>
              <a:rPr lang="en-US" dirty="0">
                <a:hlinkClick r:id="rId3"/>
              </a:rPr>
              <a:t>/ref/</a:t>
            </a:r>
            <a:r>
              <a:rPr lang="en-US" dirty="0" err="1">
                <a:hlinkClick r:id="rId3"/>
              </a:rPr>
              <a:t>spec#Slice_types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95440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Things to Consider When Copying Collections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size of the source and destination collections</a:t>
            </a:r>
          </a:p>
          <a:p>
            <a:pPr marL="914400" lvl="1" indent="-514350"/>
            <a:r>
              <a:rPr lang="en-US" dirty="0" smtClean="0"/>
              <a:t>Source has more objects/elements than destination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Overlapping collections</a:t>
            </a:r>
          </a:p>
          <a:p>
            <a:pPr marL="914400" lvl="1" indent="-514350"/>
            <a:r>
              <a:rPr lang="en-US" dirty="0" smtClean="0"/>
              <a:t>When source and destination are the same</a:t>
            </a:r>
          </a:p>
          <a:p>
            <a:pPr marL="514350" indent="-514350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431123597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Overlapping Slices Copy Illustration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899254" y="2600687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59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387529" y="2600687"/>
            <a:ext cx="416726" cy="295289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72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389454" y="297984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sp>
        <p:nvSpPr>
          <p:cNvPr id="7" name="Rectangle 6"/>
          <p:cNvSpPr/>
          <p:nvPr/>
        </p:nvSpPr>
        <p:spPr>
          <a:xfrm>
            <a:off x="2899254" y="297984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8" name="Rectangle 7"/>
          <p:cNvSpPr/>
          <p:nvPr/>
        </p:nvSpPr>
        <p:spPr>
          <a:xfrm>
            <a:off x="1916338" y="297509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sp>
        <p:nvSpPr>
          <p:cNvPr id="9" name="Rectangle 8"/>
          <p:cNvSpPr/>
          <p:nvPr/>
        </p:nvSpPr>
        <p:spPr>
          <a:xfrm>
            <a:off x="2406538" y="297509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10" name="Rectangle 9"/>
          <p:cNvSpPr/>
          <p:nvPr/>
        </p:nvSpPr>
        <p:spPr>
          <a:xfrm>
            <a:off x="1426138" y="297509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grpSp>
        <p:nvGrpSpPr>
          <p:cNvPr id="11" name="Group 10"/>
          <p:cNvGrpSpPr/>
          <p:nvPr/>
        </p:nvGrpSpPr>
        <p:grpSpPr>
          <a:xfrm>
            <a:off x="1906257" y="1377384"/>
            <a:ext cx="1455191" cy="864951"/>
            <a:chOff x="3271914" y="3486470"/>
            <a:chExt cx="1018477" cy="1024791"/>
          </a:xfrm>
        </p:grpSpPr>
        <p:sp>
          <p:nvSpPr>
            <p:cNvPr id="12" name="Rectangle 11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d1</a:t>
              </a:r>
              <a:endParaRPr lang="en-US" sz="1100" b="1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271914" y="3867550"/>
              <a:ext cx="1004589" cy="536525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&lt;anonymous&gt;</a:t>
              </a:r>
            </a:p>
            <a:p>
              <a:r>
                <a:rPr lang="en-US" sz="1100" b="1" dirty="0" smtClean="0"/>
                <a:t>Offset: 1</a:t>
              </a:r>
            </a:p>
            <a:p>
              <a:r>
                <a:rPr lang="en-US" sz="1100" b="1" dirty="0" smtClean="0"/>
                <a:t>Length: 3</a:t>
              </a:r>
            </a:p>
          </p:txBody>
        </p:sp>
      </p:grpSp>
      <p:sp>
        <p:nvSpPr>
          <p:cNvPr id="15" name="Left Brace 14"/>
          <p:cNvSpPr/>
          <p:nvPr/>
        </p:nvSpPr>
        <p:spPr>
          <a:xfrm rot="5400000">
            <a:off x="2508328" y="1752935"/>
            <a:ext cx="215662" cy="1399642"/>
          </a:xfrm>
          <a:prstGeom prst="leftBrace">
            <a:avLst>
              <a:gd name="adj1" fmla="val 13453"/>
              <a:gd name="adj2" fmla="val 50000"/>
            </a:avLst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426137" y="2600687"/>
            <a:ext cx="416726" cy="29528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1918559" y="2600687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91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2410979" y="2600687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22" name="Striped Right Arrow 21"/>
          <p:cNvSpPr/>
          <p:nvPr/>
        </p:nvSpPr>
        <p:spPr>
          <a:xfrm rot="5400000">
            <a:off x="2438088" y="3611060"/>
            <a:ext cx="465419" cy="301082"/>
          </a:xfrm>
          <a:prstGeom prst="stripedRightArrow">
            <a:avLst>
              <a:gd name="adj1" fmla="val 47298"/>
              <a:gd name="adj2" fmla="val 5000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7049639" y="2600687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59</a:t>
            </a:r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7537914" y="2600687"/>
            <a:ext cx="416726" cy="295289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72</a:t>
            </a:r>
            <a:endParaRPr lang="en-US" dirty="0"/>
          </a:p>
        </p:txBody>
      </p:sp>
      <p:sp>
        <p:nvSpPr>
          <p:cNvPr id="43" name="Rectangle 42"/>
          <p:cNvSpPr/>
          <p:nvPr/>
        </p:nvSpPr>
        <p:spPr>
          <a:xfrm>
            <a:off x="7539839" y="297984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sp>
        <p:nvSpPr>
          <p:cNvPr id="44" name="Rectangle 43"/>
          <p:cNvSpPr/>
          <p:nvPr/>
        </p:nvSpPr>
        <p:spPr>
          <a:xfrm>
            <a:off x="7049639" y="297984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3</a:t>
            </a:r>
            <a:endParaRPr lang="en-US" sz="1200" dirty="0"/>
          </a:p>
        </p:txBody>
      </p:sp>
      <p:sp>
        <p:nvSpPr>
          <p:cNvPr id="45" name="Rectangle 44"/>
          <p:cNvSpPr/>
          <p:nvPr/>
        </p:nvSpPr>
        <p:spPr>
          <a:xfrm>
            <a:off x="6066723" y="297509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46" name="Rectangle 45"/>
          <p:cNvSpPr/>
          <p:nvPr/>
        </p:nvSpPr>
        <p:spPr>
          <a:xfrm>
            <a:off x="6556923" y="297509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47" name="Rectangle 46"/>
          <p:cNvSpPr/>
          <p:nvPr/>
        </p:nvSpPr>
        <p:spPr>
          <a:xfrm>
            <a:off x="5576523" y="297509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48" name="Group 47"/>
          <p:cNvGrpSpPr/>
          <p:nvPr/>
        </p:nvGrpSpPr>
        <p:grpSpPr>
          <a:xfrm>
            <a:off x="6056642" y="1377384"/>
            <a:ext cx="1455191" cy="864951"/>
            <a:chOff x="3271914" y="3486470"/>
            <a:chExt cx="1018477" cy="1024791"/>
          </a:xfrm>
        </p:grpSpPr>
        <p:sp>
          <p:nvSpPr>
            <p:cNvPr id="49" name="Rectangle 48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s1</a:t>
              </a:r>
              <a:endParaRPr lang="en-US" sz="1100" b="1" dirty="0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3271914" y="3867550"/>
              <a:ext cx="1004589" cy="536525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&lt;anonymous&gt;</a:t>
              </a:r>
            </a:p>
            <a:p>
              <a:r>
                <a:rPr lang="en-US" sz="1100" b="1" dirty="0" smtClean="0"/>
                <a:t>Offset: 0</a:t>
              </a:r>
            </a:p>
            <a:p>
              <a:r>
                <a:rPr lang="en-US" sz="1100" b="1" dirty="0" smtClean="0"/>
                <a:t>Length: 4</a:t>
              </a:r>
            </a:p>
          </p:txBody>
        </p:sp>
      </p:grpSp>
      <p:sp>
        <p:nvSpPr>
          <p:cNvPr id="52" name="Left Brace 51"/>
          <p:cNvSpPr/>
          <p:nvPr/>
        </p:nvSpPr>
        <p:spPr>
          <a:xfrm rot="5400000">
            <a:off x="6413613" y="1507835"/>
            <a:ext cx="215662" cy="1889842"/>
          </a:xfrm>
          <a:prstGeom prst="leftBrace">
            <a:avLst>
              <a:gd name="adj1" fmla="val 13453"/>
              <a:gd name="adj2" fmla="val 50000"/>
            </a:avLst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5576522" y="2600687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6068944" y="2600687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91</a:t>
            </a:r>
            <a:endParaRPr lang="en-US" dirty="0"/>
          </a:p>
        </p:txBody>
      </p:sp>
      <p:sp>
        <p:nvSpPr>
          <p:cNvPr id="55" name="Rectangle 54"/>
          <p:cNvSpPr/>
          <p:nvPr/>
        </p:nvSpPr>
        <p:spPr>
          <a:xfrm>
            <a:off x="6561364" y="2600687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>
            <a:off x="2877342" y="4502556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58" name="Rectangle 57"/>
          <p:cNvSpPr/>
          <p:nvPr/>
        </p:nvSpPr>
        <p:spPr>
          <a:xfrm>
            <a:off x="3365617" y="4502556"/>
            <a:ext cx="416726" cy="295289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72</a:t>
            </a:r>
            <a:endParaRPr lang="en-US" dirty="0"/>
          </a:p>
        </p:txBody>
      </p:sp>
      <p:sp>
        <p:nvSpPr>
          <p:cNvPr id="59" name="Rectangle 58"/>
          <p:cNvSpPr/>
          <p:nvPr/>
        </p:nvSpPr>
        <p:spPr>
          <a:xfrm>
            <a:off x="3367542" y="488171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sp>
        <p:nvSpPr>
          <p:cNvPr id="60" name="Rectangle 59"/>
          <p:cNvSpPr/>
          <p:nvPr/>
        </p:nvSpPr>
        <p:spPr>
          <a:xfrm>
            <a:off x="2877342" y="488171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61" name="Rectangle 60"/>
          <p:cNvSpPr/>
          <p:nvPr/>
        </p:nvSpPr>
        <p:spPr>
          <a:xfrm>
            <a:off x="1894426" y="4876961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sp>
        <p:nvSpPr>
          <p:cNvPr id="62" name="Rectangle 61"/>
          <p:cNvSpPr/>
          <p:nvPr/>
        </p:nvSpPr>
        <p:spPr>
          <a:xfrm>
            <a:off x="2384626" y="4876961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63" name="Rectangle 62"/>
          <p:cNvSpPr/>
          <p:nvPr/>
        </p:nvSpPr>
        <p:spPr>
          <a:xfrm>
            <a:off x="1404226" y="4876961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sp>
        <p:nvSpPr>
          <p:cNvPr id="64" name="Rectangle 63"/>
          <p:cNvSpPr/>
          <p:nvPr/>
        </p:nvSpPr>
        <p:spPr>
          <a:xfrm>
            <a:off x="1404225" y="4502556"/>
            <a:ext cx="416726" cy="29528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1896647" y="4502556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66" name="Rectangle 65"/>
          <p:cNvSpPr/>
          <p:nvPr/>
        </p:nvSpPr>
        <p:spPr>
          <a:xfrm>
            <a:off x="2389067" y="4502556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91</a:t>
            </a:r>
            <a:endParaRPr lang="en-US" dirty="0"/>
          </a:p>
        </p:txBody>
      </p:sp>
      <p:cxnSp>
        <p:nvCxnSpPr>
          <p:cNvPr id="100" name="Straight Arrow Connector 99"/>
          <p:cNvCxnSpPr>
            <a:stCxn id="53" idx="2"/>
            <a:endCxn id="65" idx="0"/>
          </p:cNvCxnSpPr>
          <p:nvPr/>
        </p:nvCxnSpPr>
        <p:spPr>
          <a:xfrm flipH="1">
            <a:off x="2105010" y="2895976"/>
            <a:ext cx="3679875" cy="16065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>
            <a:stCxn id="54" idx="2"/>
            <a:endCxn id="66" idx="0"/>
          </p:cNvCxnSpPr>
          <p:nvPr/>
        </p:nvCxnSpPr>
        <p:spPr>
          <a:xfrm flipH="1">
            <a:off x="2597430" y="2895976"/>
            <a:ext cx="3679877" cy="16065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/>
          <p:cNvCxnSpPr/>
          <p:nvPr/>
        </p:nvCxnSpPr>
        <p:spPr>
          <a:xfrm flipH="1">
            <a:off x="3089850" y="2895976"/>
            <a:ext cx="3679877" cy="16065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84054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Overlapping Slices Copy Illustration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899254" y="2600687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59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387529" y="2600687"/>
            <a:ext cx="416726" cy="295289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72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389454" y="297984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sp>
        <p:nvSpPr>
          <p:cNvPr id="7" name="Rectangle 6"/>
          <p:cNvSpPr/>
          <p:nvPr/>
        </p:nvSpPr>
        <p:spPr>
          <a:xfrm>
            <a:off x="2899254" y="297984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8" name="Rectangle 7"/>
          <p:cNvSpPr/>
          <p:nvPr/>
        </p:nvSpPr>
        <p:spPr>
          <a:xfrm>
            <a:off x="1916338" y="297509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sp>
        <p:nvSpPr>
          <p:cNvPr id="9" name="Rectangle 8"/>
          <p:cNvSpPr/>
          <p:nvPr/>
        </p:nvSpPr>
        <p:spPr>
          <a:xfrm>
            <a:off x="2406538" y="297509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10" name="Rectangle 9"/>
          <p:cNvSpPr/>
          <p:nvPr/>
        </p:nvSpPr>
        <p:spPr>
          <a:xfrm>
            <a:off x="1426138" y="297509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grpSp>
        <p:nvGrpSpPr>
          <p:cNvPr id="11" name="Group 10"/>
          <p:cNvGrpSpPr/>
          <p:nvPr/>
        </p:nvGrpSpPr>
        <p:grpSpPr>
          <a:xfrm>
            <a:off x="1906257" y="1377384"/>
            <a:ext cx="1455191" cy="864951"/>
            <a:chOff x="3271914" y="3486470"/>
            <a:chExt cx="1018477" cy="1024791"/>
          </a:xfrm>
        </p:grpSpPr>
        <p:sp>
          <p:nvSpPr>
            <p:cNvPr id="12" name="Rectangle 11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d1</a:t>
              </a:r>
              <a:endParaRPr lang="en-US" sz="1100" b="1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271914" y="3867550"/>
              <a:ext cx="1004589" cy="536525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&lt;anonymous&gt;</a:t>
              </a:r>
            </a:p>
            <a:p>
              <a:r>
                <a:rPr lang="en-US" sz="1100" b="1" dirty="0" smtClean="0"/>
                <a:t>Offset: 1</a:t>
              </a:r>
            </a:p>
            <a:p>
              <a:r>
                <a:rPr lang="en-US" sz="1100" b="1" dirty="0" smtClean="0"/>
                <a:t>Length: 3</a:t>
              </a:r>
            </a:p>
          </p:txBody>
        </p:sp>
      </p:grpSp>
      <p:sp>
        <p:nvSpPr>
          <p:cNvPr id="15" name="Left Brace 14"/>
          <p:cNvSpPr/>
          <p:nvPr/>
        </p:nvSpPr>
        <p:spPr>
          <a:xfrm rot="5400000">
            <a:off x="2508328" y="1752935"/>
            <a:ext cx="215662" cy="1399642"/>
          </a:xfrm>
          <a:prstGeom prst="leftBrace">
            <a:avLst>
              <a:gd name="adj1" fmla="val 13453"/>
              <a:gd name="adj2" fmla="val 50000"/>
            </a:avLst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426137" y="2600687"/>
            <a:ext cx="416726" cy="29528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1918559" y="2600687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91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2410979" y="2600687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22" name="Striped Right Arrow 21"/>
          <p:cNvSpPr/>
          <p:nvPr/>
        </p:nvSpPr>
        <p:spPr>
          <a:xfrm rot="5400000">
            <a:off x="2438088" y="3611060"/>
            <a:ext cx="465419" cy="301082"/>
          </a:xfrm>
          <a:prstGeom prst="stripedRightArrow">
            <a:avLst>
              <a:gd name="adj1" fmla="val 47298"/>
              <a:gd name="adj2" fmla="val 5000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7049639" y="2600687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59</a:t>
            </a:r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7537914" y="2600687"/>
            <a:ext cx="416726" cy="295289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72</a:t>
            </a:r>
            <a:endParaRPr lang="en-US" dirty="0"/>
          </a:p>
        </p:txBody>
      </p:sp>
      <p:sp>
        <p:nvSpPr>
          <p:cNvPr id="43" name="Rectangle 42"/>
          <p:cNvSpPr/>
          <p:nvPr/>
        </p:nvSpPr>
        <p:spPr>
          <a:xfrm>
            <a:off x="7539839" y="297984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sp>
        <p:nvSpPr>
          <p:cNvPr id="44" name="Rectangle 43"/>
          <p:cNvSpPr/>
          <p:nvPr/>
        </p:nvSpPr>
        <p:spPr>
          <a:xfrm>
            <a:off x="7049639" y="297984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3</a:t>
            </a:r>
            <a:endParaRPr lang="en-US" sz="1200" dirty="0"/>
          </a:p>
        </p:txBody>
      </p:sp>
      <p:sp>
        <p:nvSpPr>
          <p:cNvPr id="45" name="Rectangle 44"/>
          <p:cNvSpPr/>
          <p:nvPr/>
        </p:nvSpPr>
        <p:spPr>
          <a:xfrm>
            <a:off x="6066723" y="297509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46" name="Rectangle 45"/>
          <p:cNvSpPr/>
          <p:nvPr/>
        </p:nvSpPr>
        <p:spPr>
          <a:xfrm>
            <a:off x="6556923" y="297509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47" name="Rectangle 46"/>
          <p:cNvSpPr/>
          <p:nvPr/>
        </p:nvSpPr>
        <p:spPr>
          <a:xfrm>
            <a:off x="5576523" y="297509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48" name="Group 47"/>
          <p:cNvGrpSpPr/>
          <p:nvPr/>
        </p:nvGrpSpPr>
        <p:grpSpPr>
          <a:xfrm>
            <a:off x="6056642" y="1377384"/>
            <a:ext cx="1455191" cy="864951"/>
            <a:chOff x="3271914" y="3486470"/>
            <a:chExt cx="1018477" cy="1024791"/>
          </a:xfrm>
        </p:grpSpPr>
        <p:sp>
          <p:nvSpPr>
            <p:cNvPr id="49" name="Rectangle 48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s1</a:t>
              </a:r>
              <a:endParaRPr lang="en-US" sz="1100" b="1" dirty="0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3271914" y="3867550"/>
              <a:ext cx="1004589" cy="536525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&lt;anonymous&gt;</a:t>
              </a:r>
            </a:p>
            <a:p>
              <a:r>
                <a:rPr lang="en-US" sz="1100" b="1" dirty="0" smtClean="0"/>
                <a:t>Offset: 0</a:t>
              </a:r>
            </a:p>
            <a:p>
              <a:r>
                <a:rPr lang="en-US" sz="1100" b="1" dirty="0" smtClean="0"/>
                <a:t>Length: 4</a:t>
              </a:r>
            </a:p>
          </p:txBody>
        </p:sp>
      </p:grpSp>
      <p:sp>
        <p:nvSpPr>
          <p:cNvPr id="52" name="Left Brace 51"/>
          <p:cNvSpPr/>
          <p:nvPr/>
        </p:nvSpPr>
        <p:spPr>
          <a:xfrm rot="5400000">
            <a:off x="6413613" y="1507835"/>
            <a:ext cx="215662" cy="1889842"/>
          </a:xfrm>
          <a:prstGeom prst="leftBrace">
            <a:avLst>
              <a:gd name="adj1" fmla="val 13453"/>
              <a:gd name="adj2" fmla="val 50000"/>
            </a:avLst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5576522" y="2600687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6068944" y="2600687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91</a:t>
            </a:r>
            <a:endParaRPr lang="en-US" dirty="0"/>
          </a:p>
        </p:txBody>
      </p:sp>
      <p:sp>
        <p:nvSpPr>
          <p:cNvPr id="55" name="Rectangle 54"/>
          <p:cNvSpPr/>
          <p:nvPr/>
        </p:nvSpPr>
        <p:spPr>
          <a:xfrm>
            <a:off x="6561364" y="2600687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>
            <a:off x="2877343" y="4216442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58" name="Rectangle 57"/>
          <p:cNvSpPr/>
          <p:nvPr/>
        </p:nvSpPr>
        <p:spPr>
          <a:xfrm>
            <a:off x="3365618" y="4216442"/>
            <a:ext cx="416726" cy="295289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72</a:t>
            </a:r>
            <a:endParaRPr lang="en-US" dirty="0"/>
          </a:p>
        </p:txBody>
      </p:sp>
      <p:sp>
        <p:nvSpPr>
          <p:cNvPr id="59" name="Rectangle 58"/>
          <p:cNvSpPr/>
          <p:nvPr/>
        </p:nvSpPr>
        <p:spPr>
          <a:xfrm>
            <a:off x="3367543" y="459560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sp>
        <p:nvSpPr>
          <p:cNvPr id="60" name="Rectangle 59"/>
          <p:cNvSpPr/>
          <p:nvPr/>
        </p:nvSpPr>
        <p:spPr>
          <a:xfrm>
            <a:off x="2877343" y="459560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61" name="Rectangle 60"/>
          <p:cNvSpPr/>
          <p:nvPr/>
        </p:nvSpPr>
        <p:spPr>
          <a:xfrm>
            <a:off x="1894427" y="459084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sp>
        <p:nvSpPr>
          <p:cNvPr id="62" name="Rectangle 61"/>
          <p:cNvSpPr/>
          <p:nvPr/>
        </p:nvSpPr>
        <p:spPr>
          <a:xfrm>
            <a:off x="2384627" y="459084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63" name="Rectangle 62"/>
          <p:cNvSpPr/>
          <p:nvPr/>
        </p:nvSpPr>
        <p:spPr>
          <a:xfrm>
            <a:off x="1404227" y="459084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sp>
        <p:nvSpPr>
          <p:cNvPr id="64" name="Rectangle 63"/>
          <p:cNvSpPr/>
          <p:nvPr/>
        </p:nvSpPr>
        <p:spPr>
          <a:xfrm>
            <a:off x="1404226" y="4216442"/>
            <a:ext cx="416726" cy="29528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1896648" y="4216442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91</a:t>
            </a:r>
            <a:endParaRPr lang="en-US" dirty="0"/>
          </a:p>
        </p:txBody>
      </p:sp>
      <p:sp>
        <p:nvSpPr>
          <p:cNvPr id="66" name="Rectangle 65"/>
          <p:cNvSpPr/>
          <p:nvPr/>
        </p:nvSpPr>
        <p:spPr>
          <a:xfrm>
            <a:off x="2389068" y="4216442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2877344" y="5142937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67" name="Rectangle 66"/>
          <p:cNvSpPr/>
          <p:nvPr/>
        </p:nvSpPr>
        <p:spPr>
          <a:xfrm>
            <a:off x="3365619" y="5142937"/>
            <a:ext cx="416726" cy="295289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72</a:t>
            </a:r>
            <a:endParaRPr lang="en-US" dirty="0"/>
          </a:p>
        </p:txBody>
      </p:sp>
      <p:sp>
        <p:nvSpPr>
          <p:cNvPr id="68" name="Rectangle 67"/>
          <p:cNvSpPr/>
          <p:nvPr/>
        </p:nvSpPr>
        <p:spPr>
          <a:xfrm>
            <a:off x="3367544" y="552209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sp>
        <p:nvSpPr>
          <p:cNvPr id="69" name="Rectangle 68"/>
          <p:cNvSpPr/>
          <p:nvPr/>
        </p:nvSpPr>
        <p:spPr>
          <a:xfrm>
            <a:off x="2877344" y="552209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70" name="Rectangle 69"/>
          <p:cNvSpPr/>
          <p:nvPr/>
        </p:nvSpPr>
        <p:spPr>
          <a:xfrm>
            <a:off x="1894428" y="551734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sp>
        <p:nvSpPr>
          <p:cNvPr id="71" name="Rectangle 70"/>
          <p:cNvSpPr/>
          <p:nvPr/>
        </p:nvSpPr>
        <p:spPr>
          <a:xfrm>
            <a:off x="2384628" y="551734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72" name="Rectangle 71"/>
          <p:cNvSpPr/>
          <p:nvPr/>
        </p:nvSpPr>
        <p:spPr>
          <a:xfrm>
            <a:off x="1404228" y="551734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sp>
        <p:nvSpPr>
          <p:cNvPr id="73" name="Rectangle 72"/>
          <p:cNvSpPr/>
          <p:nvPr/>
        </p:nvSpPr>
        <p:spPr>
          <a:xfrm>
            <a:off x="1404227" y="5142937"/>
            <a:ext cx="416726" cy="29528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74" name="Rectangle 73"/>
          <p:cNvSpPr/>
          <p:nvPr/>
        </p:nvSpPr>
        <p:spPr>
          <a:xfrm>
            <a:off x="1896649" y="5142937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91</a:t>
            </a:r>
            <a:endParaRPr lang="en-US" dirty="0"/>
          </a:p>
        </p:txBody>
      </p:sp>
      <p:sp>
        <p:nvSpPr>
          <p:cNvPr id="75" name="Rectangle 74"/>
          <p:cNvSpPr/>
          <p:nvPr/>
        </p:nvSpPr>
        <p:spPr>
          <a:xfrm>
            <a:off x="2389069" y="5142937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91</a:t>
            </a:r>
            <a:endParaRPr lang="en-US" dirty="0"/>
          </a:p>
        </p:txBody>
      </p:sp>
      <p:sp>
        <p:nvSpPr>
          <p:cNvPr id="76" name="Rectangle 75"/>
          <p:cNvSpPr/>
          <p:nvPr/>
        </p:nvSpPr>
        <p:spPr>
          <a:xfrm>
            <a:off x="2850107" y="6015004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77" name="Rectangle 76"/>
          <p:cNvSpPr/>
          <p:nvPr/>
        </p:nvSpPr>
        <p:spPr>
          <a:xfrm>
            <a:off x="3338382" y="6015004"/>
            <a:ext cx="416726" cy="295289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72</a:t>
            </a:r>
            <a:endParaRPr lang="en-US" dirty="0"/>
          </a:p>
        </p:txBody>
      </p:sp>
      <p:sp>
        <p:nvSpPr>
          <p:cNvPr id="78" name="Rectangle 77"/>
          <p:cNvSpPr/>
          <p:nvPr/>
        </p:nvSpPr>
        <p:spPr>
          <a:xfrm>
            <a:off x="3340307" y="639416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sp>
        <p:nvSpPr>
          <p:cNvPr id="79" name="Rectangle 78"/>
          <p:cNvSpPr/>
          <p:nvPr/>
        </p:nvSpPr>
        <p:spPr>
          <a:xfrm>
            <a:off x="2850107" y="639416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80" name="Rectangle 79"/>
          <p:cNvSpPr/>
          <p:nvPr/>
        </p:nvSpPr>
        <p:spPr>
          <a:xfrm>
            <a:off x="1867191" y="6389409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sp>
        <p:nvSpPr>
          <p:cNvPr id="81" name="Rectangle 80"/>
          <p:cNvSpPr/>
          <p:nvPr/>
        </p:nvSpPr>
        <p:spPr>
          <a:xfrm>
            <a:off x="2357391" y="6389409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82" name="Rectangle 81"/>
          <p:cNvSpPr/>
          <p:nvPr/>
        </p:nvSpPr>
        <p:spPr>
          <a:xfrm>
            <a:off x="1376991" y="6389409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sp>
        <p:nvSpPr>
          <p:cNvPr id="83" name="Rectangle 82"/>
          <p:cNvSpPr/>
          <p:nvPr/>
        </p:nvSpPr>
        <p:spPr>
          <a:xfrm>
            <a:off x="1376990" y="6015004"/>
            <a:ext cx="416726" cy="29528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84" name="Rectangle 83"/>
          <p:cNvSpPr/>
          <p:nvPr/>
        </p:nvSpPr>
        <p:spPr>
          <a:xfrm>
            <a:off x="1869412" y="6015004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85" name="Rectangle 84"/>
          <p:cNvSpPr/>
          <p:nvPr/>
        </p:nvSpPr>
        <p:spPr>
          <a:xfrm>
            <a:off x="2361832" y="6015004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91</a:t>
            </a:r>
            <a:endParaRPr lang="en-US" dirty="0"/>
          </a:p>
        </p:txBody>
      </p:sp>
      <p:sp>
        <p:nvSpPr>
          <p:cNvPr id="27" name="Curved Down Arrow 26"/>
          <p:cNvSpPr/>
          <p:nvPr/>
        </p:nvSpPr>
        <p:spPr>
          <a:xfrm>
            <a:off x="2618619" y="3943048"/>
            <a:ext cx="532191" cy="273394"/>
          </a:xfrm>
          <a:prstGeom prst="curved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6" name="Curved Down Arrow 85"/>
          <p:cNvSpPr/>
          <p:nvPr/>
        </p:nvSpPr>
        <p:spPr>
          <a:xfrm>
            <a:off x="2118531" y="4869543"/>
            <a:ext cx="532191" cy="273394"/>
          </a:xfrm>
          <a:prstGeom prst="curved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7" name="Curved Down Arrow 86"/>
          <p:cNvSpPr/>
          <p:nvPr/>
        </p:nvSpPr>
        <p:spPr>
          <a:xfrm>
            <a:off x="1628331" y="5796038"/>
            <a:ext cx="532191" cy="273394"/>
          </a:xfrm>
          <a:prstGeom prst="curved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11750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8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Review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Ch.4 : Slices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1222599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Chapter Review</a:t>
            </a:r>
          </a:p>
          <a:p>
            <a:pPr lvl="1"/>
            <a:r>
              <a:rPr lang="en-US" dirty="0" smtClean="0"/>
              <a:t>Display numbers visually with a chart</a:t>
            </a:r>
          </a:p>
          <a:p>
            <a:pPr lvl="2"/>
            <a:r>
              <a:rPr lang="en-US" dirty="0" smtClean="0"/>
              <a:t>Simple histogram chart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7033" y="6249581"/>
            <a:ext cx="801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 Slices: Usage and Internals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blog.golang.org</a:t>
            </a:r>
            <a:r>
              <a:rPr lang="en-US" dirty="0">
                <a:hlinkClick r:id="rId2"/>
              </a:rPr>
              <a:t>/go-slices-usage-and-internals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575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golang.org</a:t>
            </a:r>
            <a:r>
              <a:rPr lang="en-US" dirty="0">
                <a:hlinkClick r:id="rId3"/>
              </a:rPr>
              <a:t>/ref/</a:t>
            </a:r>
            <a:r>
              <a:rPr lang="en-US" dirty="0" err="1">
                <a:hlinkClick r:id="rId3"/>
              </a:rPr>
              <a:t>spec#Slice_types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83842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Histogram</a:t>
            </a:r>
            <a:endParaRPr lang="en-US" dirty="0"/>
          </a:p>
        </p:txBody>
      </p:sp>
      <p:pic>
        <p:nvPicPr>
          <p:cNvPr id="4" name="Content Placeholder 3" descr="numpy-random-random_integers-1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45" b="554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926589960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Histogram (horizontal)</a:t>
            </a:r>
            <a:endParaRPr lang="en-US" dirty="0"/>
          </a:p>
        </p:txBody>
      </p:sp>
      <p:pic>
        <p:nvPicPr>
          <p:cNvPr id="4" name="Content Placeholder 3" descr="horizbargraph.gi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03" b="770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83596196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1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Introduction to Maps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Ch.4 : Maps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8037713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General Structure of a Go Program</a:t>
            </a:r>
          </a:p>
          <a:p>
            <a:pPr lvl="1"/>
            <a:r>
              <a:rPr lang="en-US" dirty="0" smtClean="0"/>
              <a:t>Package</a:t>
            </a:r>
          </a:p>
          <a:p>
            <a:pPr lvl="2"/>
            <a:r>
              <a:rPr lang="en-US" dirty="0" smtClean="0"/>
              <a:t>Importance of the “main” package</a:t>
            </a:r>
          </a:p>
          <a:p>
            <a:pPr lvl="1"/>
            <a:r>
              <a:rPr lang="en-US" dirty="0" smtClean="0"/>
              <a:t>imports</a:t>
            </a:r>
          </a:p>
          <a:p>
            <a:pPr lvl="1"/>
            <a:r>
              <a:rPr lang="en-US" dirty="0" smtClean="0"/>
              <a:t>Program entry point</a:t>
            </a:r>
          </a:p>
          <a:p>
            <a:pPr lvl="2"/>
            <a:r>
              <a:rPr lang="en-US" dirty="0" smtClean="0"/>
              <a:t>The “main” function</a:t>
            </a:r>
          </a:p>
          <a:p>
            <a:r>
              <a:rPr lang="en-US" dirty="0" smtClean="0"/>
              <a:t>Using the ‘go’ tool chain</a:t>
            </a:r>
          </a:p>
          <a:p>
            <a:pPr lvl="1"/>
            <a:r>
              <a:rPr lang="en-US" dirty="0" smtClean="0"/>
              <a:t>Compiling your program</a:t>
            </a:r>
          </a:p>
          <a:p>
            <a:pPr lvl="2"/>
            <a:r>
              <a:rPr lang="en-US" dirty="0" smtClean="0"/>
              <a:t>Building an executable</a:t>
            </a:r>
          </a:p>
          <a:p>
            <a:pPr lvl="2"/>
            <a:r>
              <a:rPr lang="en-US" dirty="0" smtClean="0"/>
              <a:t>Installing an executable</a:t>
            </a:r>
          </a:p>
          <a:p>
            <a:pPr lvl="1"/>
            <a:r>
              <a:rPr lang="en-US" dirty="0" smtClean="0"/>
              <a:t>Running your programming</a:t>
            </a:r>
          </a:p>
        </p:txBody>
      </p:sp>
    </p:spTree>
    <p:extLst>
      <p:ext uri="{BB962C8B-B14F-4D97-AF65-F5344CB8AC3E}">
        <p14:creationId xmlns:p14="http://schemas.microsoft.com/office/powerpoint/2010/main" val="4166209195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a ‘map’ in Go Lang?</a:t>
            </a:r>
          </a:p>
          <a:p>
            <a:pPr lvl="1"/>
            <a:r>
              <a:rPr lang="en-US" dirty="0" smtClean="0"/>
              <a:t>Formal definition</a:t>
            </a:r>
          </a:p>
          <a:p>
            <a:r>
              <a:rPr lang="en-US" dirty="0" smtClean="0"/>
              <a:t>Declaring and using a ‘map’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575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golang.org</a:t>
            </a:r>
            <a:r>
              <a:rPr lang="en-US" dirty="0">
                <a:hlinkClick r:id="rId2"/>
              </a:rPr>
              <a:t>/ref/</a:t>
            </a:r>
            <a:r>
              <a:rPr lang="en-US" dirty="0" err="1">
                <a:hlinkClick r:id="rId2"/>
              </a:rPr>
              <a:t>spec#Slice_types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62139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Map?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Formal definition:</a:t>
            </a:r>
          </a:p>
          <a:p>
            <a:pPr lvl="1"/>
            <a:r>
              <a:rPr lang="en-US" dirty="0"/>
              <a:t>A </a:t>
            </a:r>
            <a:r>
              <a:rPr lang="en-US" b="1" i="1" dirty="0">
                <a:solidFill>
                  <a:schemeClr val="accent6"/>
                </a:solidFill>
              </a:rPr>
              <a:t>map</a:t>
            </a:r>
            <a:r>
              <a:rPr lang="en-US" dirty="0">
                <a:solidFill>
                  <a:schemeClr val="accent6"/>
                </a:solidFill>
              </a:rPr>
              <a:t> </a:t>
            </a:r>
            <a:r>
              <a:rPr lang="en-US" dirty="0"/>
              <a:t>is an </a:t>
            </a:r>
            <a:r>
              <a:rPr lang="en-US" i="1" u="sng" dirty="0"/>
              <a:t>unordered</a:t>
            </a:r>
            <a:r>
              <a:rPr lang="en-US" dirty="0"/>
              <a:t> group of </a:t>
            </a:r>
            <a:r>
              <a:rPr lang="en-US" i="1" dirty="0"/>
              <a:t>elements</a:t>
            </a:r>
            <a:r>
              <a:rPr lang="en-US" dirty="0"/>
              <a:t> of </a:t>
            </a:r>
            <a:r>
              <a:rPr lang="en-US" b="1" i="1" dirty="0">
                <a:solidFill>
                  <a:srgbClr val="0000FF"/>
                </a:solidFill>
              </a:rPr>
              <a:t>one</a:t>
            </a:r>
            <a:r>
              <a:rPr lang="en-US" i="1" dirty="0">
                <a:solidFill>
                  <a:srgbClr val="0000FF"/>
                </a:solidFill>
              </a:rPr>
              <a:t> </a:t>
            </a:r>
            <a:r>
              <a:rPr lang="en-US" b="1" i="1" dirty="0">
                <a:solidFill>
                  <a:srgbClr val="0000FF"/>
                </a:solidFill>
              </a:rPr>
              <a:t>type</a:t>
            </a:r>
            <a:r>
              <a:rPr lang="en-US" dirty="0"/>
              <a:t>, called the </a:t>
            </a:r>
            <a:r>
              <a:rPr lang="en-US" b="1" i="1" dirty="0">
                <a:solidFill>
                  <a:srgbClr val="008000"/>
                </a:solidFill>
              </a:rPr>
              <a:t>element type</a:t>
            </a:r>
            <a:r>
              <a:rPr lang="en-US" dirty="0"/>
              <a:t>, </a:t>
            </a:r>
            <a:r>
              <a:rPr lang="en-US" b="1" dirty="0"/>
              <a:t>indexed</a:t>
            </a:r>
            <a:r>
              <a:rPr lang="en-US" dirty="0"/>
              <a:t> by a set of </a:t>
            </a:r>
            <a:r>
              <a:rPr lang="en-US" b="1" dirty="0"/>
              <a:t>unique</a:t>
            </a:r>
            <a:r>
              <a:rPr lang="en-US" dirty="0"/>
              <a:t> </a:t>
            </a:r>
            <a:r>
              <a:rPr lang="en-US" b="1" i="1" dirty="0" smtClean="0">
                <a:solidFill>
                  <a:schemeClr val="accent2"/>
                </a:solidFill>
              </a:rPr>
              <a:t>keys</a:t>
            </a:r>
            <a:r>
              <a:rPr lang="en-US" i="1" dirty="0" smtClean="0">
                <a:solidFill>
                  <a:schemeClr val="accent2"/>
                </a:solidFill>
              </a:rPr>
              <a:t> </a:t>
            </a:r>
            <a:r>
              <a:rPr lang="en-US" dirty="0" smtClean="0"/>
              <a:t>of </a:t>
            </a:r>
            <a:r>
              <a:rPr lang="en-US" b="1" i="1" dirty="0">
                <a:solidFill>
                  <a:schemeClr val="accent1"/>
                </a:solidFill>
              </a:rPr>
              <a:t>another type</a:t>
            </a:r>
            <a:r>
              <a:rPr lang="en-US" dirty="0"/>
              <a:t>, called the </a:t>
            </a:r>
            <a:r>
              <a:rPr lang="en-US" b="1" i="1" dirty="0">
                <a:solidFill>
                  <a:srgbClr val="800000"/>
                </a:solidFill>
              </a:rPr>
              <a:t>key type</a:t>
            </a:r>
            <a:r>
              <a:rPr lang="en-US" smtClean="0"/>
              <a:t>.*</a:t>
            </a: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907143" y="6319762"/>
            <a:ext cx="4099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golang.org</a:t>
            </a:r>
            <a:r>
              <a:rPr lang="en-US" dirty="0">
                <a:hlinkClick r:id="rId2"/>
              </a:rPr>
              <a:t>/ref/</a:t>
            </a:r>
            <a:r>
              <a:rPr lang="en-US" dirty="0" err="1">
                <a:hlinkClick r:id="rId2"/>
              </a:rPr>
              <a:t>spec#Map_types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04892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Required Software Apps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Setting Go</a:t>
            </a:r>
          </a:p>
          <a:p>
            <a:pPr lvl="1"/>
            <a:r>
              <a:rPr lang="en-US" dirty="0" smtClean="0"/>
              <a:t>Install Go tools from </a:t>
            </a:r>
            <a:r>
              <a:rPr lang="en-US" dirty="0" smtClean="0">
                <a:hlinkClick r:id="rId2"/>
              </a:rPr>
              <a:t>http://golang.org</a:t>
            </a:r>
            <a:endParaRPr lang="en-US" dirty="0" smtClean="0"/>
          </a:p>
          <a:p>
            <a:r>
              <a:rPr lang="en-US" dirty="0" smtClean="0"/>
              <a:t>Install </a:t>
            </a:r>
            <a:r>
              <a:rPr lang="en-US" dirty="0" err="1" smtClean="0"/>
              <a:t>Git</a:t>
            </a:r>
            <a:endParaRPr lang="en-US" dirty="0"/>
          </a:p>
          <a:p>
            <a:pPr lvl="1"/>
            <a:r>
              <a:rPr lang="en-US" dirty="0" smtClean="0"/>
              <a:t>Software Version Control tool</a:t>
            </a:r>
          </a:p>
          <a:p>
            <a:pPr lvl="2"/>
            <a:r>
              <a:rPr lang="en-US" dirty="0" smtClean="0">
                <a:hlinkClick r:id="rId3"/>
              </a:rPr>
              <a:t>http://git-scm.com</a:t>
            </a:r>
            <a:endParaRPr lang="en-US" dirty="0" smtClean="0"/>
          </a:p>
          <a:p>
            <a:r>
              <a:rPr lang="en-US" dirty="0" smtClean="0"/>
              <a:t>IDE/Editor</a:t>
            </a:r>
          </a:p>
          <a:p>
            <a:pPr lvl="1"/>
            <a:r>
              <a:rPr lang="en-US" dirty="0" smtClean="0"/>
              <a:t>Microsoft Visual Studio Code with Go plugin</a:t>
            </a:r>
          </a:p>
          <a:p>
            <a:pPr lvl="2"/>
            <a:r>
              <a:rPr lang="en-US" dirty="0" smtClean="0"/>
              <a:t>https://</a:t>
            </a:r>
            <a:r>
              <a:rPr lang="en-US" dirty="0" err="1" smtClean="0"/>
              <a:t>visualstudio.com</a:t>
            </a:r>
            <a:r>
              <a:rPr lang="en-US" dirty="0" smtClean="0"/>
              <a:t>/products/code-</a:t>
            </a:r>
            <a:r>
              <a:rPr lang="en-US" dirty="0" err="1" smtClean="0"/>
              <a:t>vs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90106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Minimalist Go Program</a:t>
            </a:r>
            <a:endParaRPr lang="en-US" dirty="0"/>
          </a:p>
        </p:txBody>
      </p:sp>
      <p:pic>
        <p:nvPicPr>
          <p:cNvPr id="8" name="Content Placeholder 7" descr="Screen Shot 2016-09-04 at 10.45.25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666" b="-366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626677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Comments</a:t>
            </a:r>
            <a:endParaRPr lang="en-US" dirty="0"/>
          </a:p>
        </p:txBody>
      </p:sp>
      <p:pic>
        <p:nvPicPr>
          <p:cNvPr id="4" name="Content Placeholder 3" descr="Screen Shot 2016-09-04 at 10.45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666" b="-366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310002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Package</a:t>
            </a:r>
            <a:endParaRPr lang="en-US" dirty="0"/>
          </a:p>
        </p:txBody>
      </p:sp>
      <p:pic>
        <p:nvPicPr>
          <p:cNvPr id="6" name="Content Placeholder 5" descr="2016-09-04_10-53-54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666" b="-366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7156524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Executable or Package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All Go source code belongs to either </a:t>
            </a:r>
            <a:r>
              <a:rPr lang="en-US" dirty="0"/>
              <a:t>a </a:t>
            </a:r>
            <a:r>
              <a:rPr lang="en-US" b="1" i="1" dirty="0" smtClean="0">
                <a:solidFill>
                  <a:srgbClr val="0000FF"/>
                </a:solidFill>
              </a:rPr>
              <a:t>package </a:t>
            </a:r>
            <a:r>
              <a:rPr lang="en-US" dirty="0" smtClean="0"/>
              <a:t>or an </a:t>
            </a:r>
            <a:r>
              <a:rPr lang="en-US" b="1" i="1" dirty="0" smtClean="0">
                <a:solidFill>
                  <a:srgbClr val="FF0000"/>
                </a:solidFill>
              </a:rPr>
              <a:t>executable/application</a:t>
            </a:r>
            <a:endParaRPr lang="en-US" b="1" i="1" dirty="0" smtClean="0">
              <a:solidFill>
                <a:srgbClr val="0000FF"/>
              </a:solidFill>
            </a:endParaRPr>
          </a:p>
          <a:p>
            <a:r>
              <a:rPr lang="en-US" dirty="0"/>
              <a:t>A </a:t>
            </a:r>
            <a:r>
              <a:rPr lang="en-US" b="1" i="1" dirty="0">
                <a:solidFill>
                  <a:srgbClr val="0000FF"/>
                </a:solidFill>
              </a:rPr>
              <a:t>package </a:t>
            </a:r>
            <a:r>
              <a:rPr lang="en-US" dirty="0"/>
              <a:t>provides reusable </a:t>
            </a:r>
            <a:r>
              <a:rPr lang="en-US" dirty="0" smtClean="0"/>
              <a:t>code in functions</a:t>
            </a:r>
            <a:r>
              <a:rPr lang="en-US" dirty="0"/>
              <a:t>, types, methods, etc.</a:t>
            </a:r>
          </a:p>
          <a:p>
            <a:r>
              <a:rPr lang="en-US" dirty="0" smtClean="0"/>
              <a:t>An </a:t>
            </a:r>
            <a:r>
              <a:rPr lang="en-US" b="1" i="1" dirty="0" smtClean="0">
                <a:solidFill>
                  <a:srgbClr val="FF0000"/>
                </a:solidFill>
              </a:rPr>
              <a:t>executable/application</a:t>
            </a:r>
            <a:r>
              <a:rPr lang="en-US" dirty="0" smtClean="0"/>
              <a:t> is the only thing that can be invoked or be started by the operating system</a:t>
            </a:r>
          </a:p>
          <a:p>
            <a:r>
              <a:rPr lang="en-US" dirty="0" smtClean="0"/>
              <a:t>An </a:t>
            </a:r>
            <a:r>
              <a:rPr lang="en-US" b="1" i="1" dirty="0" smtClean="0">
                <a:solidFill>
                  <a:srgbClr val="FF0000"/>
                </a:solidFill>
              </a:rPr>
              <a:t>executable/application</a:t>
            </a:r>
            <a:r>
              <a:rPr lang="en-US" dirty="0" smtClean="0"/>
              <a:t> uses one or more </a:t>
            </a:r>
            <a:r>
              <a:rPr lang="en-US" b="1" i="1" dirty="0" smtClean="0">
                <a:solidFill>
                  <a:srgbClr val="0000FF"/>
                </a:solidFill>
              </a:rPr>
              <a:t>package(s)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70028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Import</a:t>
            </a:r>
            <a:endParaRPr lang="en-US" dirty="0"/>
          </a:p>
        </p:txBody>
      </p:sp>
      <p:pic>
        <p:nvPicPr>
          <p:cNvPr id="4" name="Content Placeholder 3" descr="2016-09-04_10-54-09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666" b="-366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1450425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An Hypothetical Program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486498" y="2572513"/>
            <a:ext cx="2171005" cy="26756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3582157" y="2751612"/>
            <a:ext cx="1291748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3582157" y="2904012"/>
            <a:ext cx="1291748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3582157" y="3056412"/>
            <a:ext cx="1291748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Rounded Rectangle 12"/>
          <p:cNvSpPr/>
          <p:nvPr/>
        </p:nvSpPr>
        <p:spPr>
          <a:xfrm>
            <a:off x="3582157" y="3202073"/>
            <a:ext cx="1763942" cy="385335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3582157" y="3826643"/>
            <a:ext cx="1763942" cy="385335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3582157" y="3714857"/>
            <a:ext cx="1291748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3582157" y="4787265"/>
            <a:ext cx="1291748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3582157" y="4939665"/>
            <a:ext cx="1291748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3582157" y="5092065"/>
            <a:ext cx="1291748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Rounded Rectangle 18"/>
          <p:cNvSpPr/>
          <p:nvPr/>
        </p:nvSpPr>
        <p:spPr>
          <a:xfrm>
            <a:off x="3582157" y="4299250"/>
            <a:ext cx="1763942" cy="385335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7134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Program Entry Point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2183895" y="2432716"/>
            <a:ext cx="2171005" cy="2675631"/>
            <a:chOff x="3486498" y="2572513"/>
            <a:chExt cx="2171005" cy="2675631"/>
          </a:xfrm>
        </p:grpSpPr>
        <p:sp>
          <p:nvSpPr>
            <p:cNvPr id="4" name="Rectangle 3"/>
            <p:cNvSpPr/>
            <p:nvPr/>
          </p:nvSpPr>
          <p:spPr>
            <a:xfrm>
              <a:off x="3486498" y="2572513"/>
              <a:ext cx="2171005" cy="267563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3582157" y="27516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3582157" y="29040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3582157" y="30564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3" name="Rounded Rectangle 12"/>
            <p:cNvSpPr/>
            <p:nvPr/>
          </p:nvSpPr>
          <p:spPr>
            <a:xfrm>
              <a:off x="3582157" y="3202073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3582157" y="3826643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Connector 14"/>
            <p:cNvCxnSpPr/>
            <p:nvPr/>
          </p:nvCxnSpPr>
          <p:spPr>
            <a:xfrm>
              <a:off x="3582157" y="3714857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3582157" y="47872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3582157" y="49396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3582157" y="50920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Rounded Rectangle 18"/>
            <p:cNvSpPr/>
            <p:nvPr/>
          </p:nvSpPr>
          <p:spPr>
            <a:xfrm>
              <a:off x="3582157" y="4299250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4995775" y="2432716"/>
            <a:ext cx="2171005" cy="2675631"/>
            <a:chOff x="3486498" y="2572513"/>
            <a:chExt cx="2171005" cy="2675631"/>
          </a:xfrm>
        </p:grpSpPr>
        <p:sp>
          <p:nvSpPr>
            <p:cNvPr id="21" name="Rectangle 20"/>
            <p:cNvSpPr/>
            <p:nvPr/>
          </p:nvSpPr>
          <p:spPr>
            <a:xfrm>
              <a:off x="3486498" y="2572513"/>
              <a:ext cx="2171005" cy="267563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Straight Connector 21"/>
            <p:cNvCxnSpPr/>
            <p:nvPr/>
          </p:nvCxnSpPr>
          <p:spPr>
            <a:xfrm>
              <a:off x="3582157" y="27516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582157" y="29040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582157" y="30564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5" name="Rounded Rectangle 24"/>
            <p:cNvSpPr/>
            <p:nvPr/>
          </p:nvSpPr>
          <p:spPr>
            <a:xfrm>
              <a:off x="3582157" y="3202073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3582157" y="3826643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" name="Straight Connector 26"/>
            <p:cNvCxnSpPr/>
            <p:nvPr/>
          </p:nvCxnSpPr>
          <p:spPr>
            <a:xfrm>
              <a:off x="3582157" y="3714857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3582157" y="47872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3582157" y="49396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3582157" y="50920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1" name="Rounded Rectangle 30"/>
            <p:cNvSpPr/>
            <p:nvPr/>
          </p:nvSpPr>
          <p:spPr>
            <a:xfrm>
              <a:off x="3582157" y="4299250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6" name="Straight Arrow Connector 5"/>
          <p:cNvCxnSpPr/>
          <p:nvPr/>
        </p:nvCxnSpPr>
        <p:spPr>
          <a:xfrm flipV="1">
            <a:off x="1791079" y="2611815"/>
            <a:ext cx="488475" cy="3048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128923" y="2993313"/>
            <a:ext cx="986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First line</a:t>
            </a:r>
            <a:endParaRPr lang="en-US" dirty="0"/>
          </a:p>
        </p:txBody>
      </p:sp>
      <p:cxnSp>
        <p:nvCxnSpPr>
          <p:cNvPr id="32" name="Straight Arrow Connector 31"/>
          <p:cNvCxnSpPr/>
          <p:nvPr/>
        </p:nvCxnSpPr>
        <p:spPr>
          <a:xfrm flipH="1" flipV="1">
            <a:off x="6903802" y="3907617"/>
            <a:ext cx="537316" cy="25183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7213593" y="4175456"/>
            <a:ext cx="9668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Agreed</a:t>
            </a:r>
          </a:p>
          <a:p>
            <a:r>
              <a:rPr lang="en-US" dirty="0" smtClean="0"/>
              <a:t>function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53811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Main Function</a:t>
            </a:r>
            <a:endParaRPr lang="en-US" dirty="0"/>
          </a:p>
        </p:txBody>
      </p:sp>
      <p:pic>
        <p:nvPicPr>
          <p:cNvPr id="4" name="Content Placeholder 3" descr="2016-09-04_10-54-53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5" r="341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385238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863913" y="1964176"/>
            <a:ext cx="7354334" cy="3337621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Awesomely Complex Program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953831" y="2085722"/>
            <a:ext cx="2171005" cy="3003372"/>
            <a:chOff x="3486498" y="2244772"/>
            <a:chExt cx="2171005" cy="3003372"/>
          </a:xfrm>
        </p:grpSpPr>
        <p:sp>
          <p:nvSpPr>
            <p:cNvPr id="4" name="Rectangle 3"/>
            <p:cNvSpPr/>
            <p:nvPr/>
          </p:nvSpPr>
          <p:spPr>
            <a:xfrm>
              <a:off x="3486498" y="2572513"/>
              <a:ext cx="2171005" cy="267563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3582157" y="27516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3582157" y="29040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3582157" y="30564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3" name="Rounded Rectangle 12"/>
            <p:cNvSpPr/>
            <p:nvPr/>
          </p:nvSpPr>
          <p:spPr>
            <a:xfrm>
              <a:off x="3582157" y="3202073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Print()</a:t>
              </a:r>
              <a:endParaRPr lang="en-US" dirty="0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3582157" y="3826643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</a:t>
              </a:r>
              <a:r>
                <a:rPr lang="en-US" dirty="0" smtClean="0"/>
                <a:t>ead()</a:t>
              </a:r>
              <a:endParaRPr lang="en-US" dirty="0"/>
            </a:p>
          </p:txBody>
        </p:sp>
        <p:cxnSp>
          <p:nvCxnSpPr>
            <p:cNvPr id="15" name="Straight Connector 14"/>
            <p:cNvCxnSpPr/>
            <p:nvPr/>
          </p:nvCxnSpPr>
          <p:spPr>
            <a:xfrm>
              <a:off x="3582157" y="3714857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3582157" y="47872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3582157" y="49396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3582157" y="50920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Rounded Rectangle 18"/>
            <p:cNvSpPr/>
            <p:nvPr/>
          </p:nvSpPr>
          <p:spPr>
            <a:xfrm>
              <a:off x="3582157" y="4299250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W</a:t>
              </a:r>
              <a:r>
                <a:rPr lang="en-US" dirty="0" smtClean="0"/>
                <a:t>rite()</a:t>
              </a:r>
              <a:endParaRPr lang="en-US" dirty="0"/>
            </a:p>
          </p:txBody>
        </p:sp>
        <p:sp>
          <p:nvSpPr>
            <p:cNvPr id="3" name="Rectangle 2"/>
            <p:cNvSpPr/>
            <p:nvPr/>
          </p:nvSpPr>
          <p:spPr>
            <a:xfrm>
              <a:off x="3486498" y="2244772"/>
              <a:ext cx="2171005" cy="327741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Package : task</a:t>
              </a:r>
              <a:endParaRPr lang="en-US" dirty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3417382" y="2085722"/>
            <a:ext cx="2171005" cy="3003372"/>
            <a:chOff x="3486498" y="2244772"/>
            <a:chExt cx="2171005" cy="3003372"/>
          </a:xfrm>
        </p:grpSpPr>
        <p:sp>
          <p:nvSpPr>
            <p:cNvPr id="21" name="Rectangle 20"/>
            <p:cNvSpPr/>
            <p:nvPr/>
          </p:nvSpPr>
          <p:spPr>
            <a:xfrm>
              <a:off x="3486498" y="2572513"/>
              <a:ext cx="2171005" cy="267563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Straight Connector 21"/>
            <p:cNvCxnSpPr/>
            <p:nvPr/>
          </p:nvCxnSpPr>
          <p:spPr>
            <a:xfrm>
              <a:off x="3582157" y="27516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582157" y="29040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582157" y="30564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5" name="Rounded Rectangle 24"/>
            <p:cNvSpPr/>
            <p:nvPr/>
          </p:nvSpPr>
          <p:spPr>
            <a:xfrm>
              <a:off x="3582157" y="3202073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3582157" y="3826643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7" name="Straight Connector 26"/>
            <p:cNvCxnSpPr/>
            <p:nvPr/>
          </p:nvCxnSpPr>
          <p:spPr>
            <a:xfrm>
              <a:off x="3582157" y="3714857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3582157" y="47872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3582157" y="49396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3582157" y="50920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1" name="Rounded Rectangle 30"/>
            <p:cNvSpPr/>
            <p:nvPr/>
          </p:nvSpPr>
          <p:spPr>
            <a:xfrm>
              <a:off x="3582157" y="4299250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3486498" y="2244772"/>
              <a:ext cx="2171005" cy="327741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Package : a</a:t>
              </a:r>
              <a:endParaRPr lang="en-US" dirty="0"/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5844014" y="2085722"/>
            <a:ext cx="2171005" cy="3003372"/>
            <a:chOff x="3486498" y="2244772"/>
            <a:chExt cx="2171005" cy="3003372"/>
          </a:xfrm>
        </p:grpSpPr>
        <p:sp>
          <p:nvSpPr>
            <p:cNvPr id="34" name="Rectangle 33"/>
            <p:cNvSpPr/>
            <p:nvPr/>
          </p:nvSpPr>
          <p:spPr>
            <a:xfrm>
              <a:off x="3486498" y="2572513"/>
              <a:ext cx="2171005" cy="267563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Connector 34"/>
            <p:cNvCxnSpPr/>
            <p:nvPr/>
          </p:nvCxnSpPr>
          <p:spPr>
            <a:xfrm>
              <a:off x="3582157" y="27516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3582157" y="29040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3582157" y="30564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8" name="Rounded Rectangle 37"/>
            <p:cNvSpPr/>
            <p:nvPr/>
          </p:nvSpPr>
          <p:spPr>
            <a:xfrm>
              <a:off x="3582157" y="3202073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Rounded Rectangle 38"/>
            <p:cNvSpPr/>
            <p:nvPr/>
          </p:nvSpPr>
          <p:spPr>
            <a:xfrm>
              <a:off x="3582157" y="3826643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main()</a:t>
              </a:r>
              <a:endParaRPr lang="en-US" dirty="0"/>
            </a:p>
          </p:txBody>
        </p:sp>
        <p:cxnSp>
          <p:nvCxnSpPr>
            <p:cNvPr id="40" name="Straight Connector 39"/>
            <p:cNvCxnSpPr/>
            <p:nvPr/>
          </p:nvCxnSpPr>
          <p:spPr>
            <a:xfrm>
              <a:off x="3582157" y="3714857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3582157" y="47872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3582157" y="49396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>
              <a:off x="3582157" y="50920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4" name="Rounded Rectangle 43"/>
            <p:cNvSpPr/>
            <p:nvPr/>
          </p:nvSpPr>
          <p:spPr>
            <a:xfrm>
              <a:off x="3582157" y="4299250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3486498" y="2244772"/>
              <a:ext cx="2171005" cy="327741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Package : main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3018422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the “go” tool chain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86100188"/>
              </p:ext>
            </p:extLst>
          </p:nvPr>
        </p:nvGraphicFramePr>
        <p:xfrm>
          <a:off x="457200" y="1600200"/>
          <a:ext cx="8229600" cy="39471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Task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Command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Example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Run the source</a:t>
                      </a:r>
                      <a:r>
                        <a:rPr lang="en-US" baseline="0" dirty="0" smtClean="0"/>
                        <a:t> for an executable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‘go run’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‘go run [</a:t>
                      </a:r>
                      <a:r>
                        <a:rPr lang="en-US" dirty="0" err="1" smtClean="0"/>
                        <a:t>file.go</a:t>
                      </a:r>
                      <a:r>
                        <a:rPr lang="en-US" baseline="0" dirty="0" smtClean="0"/>
                        <a:t> </a:t>
                      </a:r>
                      <a:r>
                        <a:rPr lang="is-IS" baseline="0" dirty="0" smtClean="0"/>
                        <a:t>…]’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Compile source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to</a:t>
                      </a:r>
                      <a:r>
                        <a:rPr lang="en-US" baseline="0" dirty="0" smtClean="0"/>
                        <a:t> an executable ‘main’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‘go build’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‘go build [</a:t>
                      </a:r>
                      <a:r>
                        <a:rPr lang="en-US" dirty="0" err="1" smtClean="0"/>
                        <a:t>file.go</a:t>
                      </a:r>
                      <a:r>
                        <a:rPr lang="en-US" baseline="0" dirty="0" smtClean="0"/>
                        <a:t> </a:t>
                      </a:r>
                      <a:r>
                        <a:rPr lang="is-IS" baseline="0" dirty="0" smtClean="0"/>
                        <a:t>…]’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Install executable or package into $GOPATH/bin or $GOPATH/</a:t>
                      </a:r>
                      <a:r>
                        <a:rPr lang="en-US" dirty="0" err="1" smtClean="0"/>
                        <a:t>pkg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‘go install’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‘go install’ or ‘go install &lt;path&gt;’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Format Go code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</a:t>
                      </a:r>
                      <a:r>
                        <a:rPr lang="en-US" dirty="0" err="1" smtClean="0"/>
                        <a:t>gofmt</a:t>
                      </a:r>
                      <a:r>
                        <a:rPr lang="en-US" dirty="0" smtClean="0"/>
                        <a:t>’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</a:t>
                      </a:r>
                      <a:r>
                        <a:rPr lang="en-US" dirty="0" err="1" smtClean="0"/>
                        <a:t>gofmt</a:t>
                      </a:r>
                      <a:r>
                        <a:rPr lang="en-US" dirty="0" smtClean="0"/>
                        <a:t> &lt;</a:t>
                      </a:r>
                      <a:r>
                        <a:rPr lang="en-US" dirty="0" err="1" smtClean="0"/>
                        <a:t>file.go</a:t>
                      </a:r>
                      <a:r>
                        <a:rPr lang="en-US" dirty="0" smtClean="0"/>
                        <a:t>&gt;</a:t>
                      </a:r>
                      <a:r>
                        <a:rPr lang="en-US" baseline="0" dirty="0" smtClean="0"/>
                        <a:t>’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Manage imports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</a:t>
                      </a:r>
                      <a:r>
                        <a:rPr lang="en-US" dirty="0" err="1" smtClean="0"/>
                        <a:t>goreturns</a:t>
                      </a:r>
                      <a:r>
                        <a:rPr lang="en-US" dirty="0" smtClean="0"/>
                        <a:t>’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</a:t>
                      </a:r>
                      <a:r>
                        <a:rPr lang="en-US" dirty="0" err="1" smtClean="0"/>
                        <a:t>goreturns</a:t>
                      </a:r>
                      <a:r>
                        <a:rPr lang="en-US" baseline="0" dirty="0" smtClean="0"/>
                        <a:t> &lt;</a:t>
                      </a:r>
                      <a:r>
                        <a:rPr lang="en-US" baseline="0" dirty="0" err="1" smtClean="0"/>
                        <a:t>file.go</a:t>
                      </a:r>
                      <a:r>
                        <a:rPr lang="en-US" baseline="0" dirty="0" smtClean="0"/>
                        <a:t>&gt;’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Get documentation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‘go doc [package]’ or ‘</a:t>
                      </a:r>
                      <a:r>
                        <a:rPr lang="en-US" dirty="0" err="1" smtClean="0"/>
                        <a:t>go</a:t>
                      </a:r>
                      <a:r>
                        <a:rPr lang="en-US" baseline="0" dirty="0" err="1" smtClean="0"/>
                        <a:t>doc</a:t>
                      </a:r>
                      <a:r>
                        <a:rPr lang="en-US" baseline="0" dirty="0" smtClean="0"/>
                        <a:t> [package]’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‘go doc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fmt</a:t>
                      </a:r>
                      <a:r>
                        <a:rPr lang="en-US" baseline="0" dirty="0" smtClean="0"/>
                        <a:t>’ and ‘</a:t>
                      </a:r>
                      <a:r>
                        <a:rPr lang="en-US" baseline="0" dirty="0" err="1" smtClean="0"/>
                        <a:t>godoc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fmt</a:t>
                      </a:r>
                      <a:r>
                        <a:rPr lang="en-US" baseline="0" dirty="0" smtClean="0"/>
                        <a:t>’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59788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9107766"/>
              </p:ext>
            </p:extLst>
          </p:nvPr>
        </p:nvGraphicFramePr>
        <p:xfrm>
          <a:off x="457200" y="137556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523504" y="699840"/>
            <a:ext cx="609699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GOPATH Directory Structure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7384367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Compiling &amp; Running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9576" r="-957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9025686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Building – Creating an Executable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6596" r="-659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5447165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Cross Compiling/Building</a:t>
            </a:r>
            <a:endParaRPr lang="en-US" dirty="0"/>
          </a:p>
        </p:txBody>
      </p:sp>
      <p:pic>
        <p:nvPicPr>
          <p:cNvPr id="4" name="Content Placeholder 3" descr="Screen Shot 2016-09-05 at 7.54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0166" b="-2016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5256683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Installing Application (local)</a:t>
            </a:r>
            <a:endParaRPr lang="en-US" dirty="0"/>
          </a:p>
        </p:txBody>
      </p:sp>
      <p:pic>
        <p:nvPicPr>
          <p:cNvPr id="6" name="Content Placeholder 5" descr="Screen Shot 2016-09-05 at 8.31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417" r="-1541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4368926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Installing Application (remote)</a:t>
            </a:r>
            <a:endParaRPr lang="en-US" dirty="0"/>
          </a:p>
        </p:txBody>
      </p:sp>
      <p:pic>
        <p:nvPicPr>
          <p:cNvPr id="4" name="Content Placeholder 3" descr="Screen Shot 2016-09-05 at 8.33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048" r="-1904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6168708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Package Documentation</a:t>
            </a:r>
            <a:endParaRPr lang="en-US" dirty="0"/>
          </a:p>
        </p:txBody>
      </p:sp>
      <p:pic>
        <p:nvPicPr>
          <p:cNvPr id="4" name="Content Placeholder 3" descr="go_doc_00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665" b="-366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9674160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‘</a:t>
            </a:r>
            <a:r>
              <a:rPr lang="en-US" dirty="0" err="1" smtClean="0"/>
              <a:t>godoc</a:t>
            </a:r>
            <a:r>
              <a:rPr lang="en-US" dirty="0" smtClean="0"/>
              <a:t>’ </a:t>
            </a:r>
            <a:r>
              <a:rPr lang="en-US" dirty="0" err="1" smtClean="0"/>
              <a:t>vs</a:t>
            </a:r>
            <a:r>
              <a:rPr lang="en-US" dirty="0" smtClean="0"/>
              <a:t> ‘go doc’</a:t>
            </a:r>
            <a:endParaRPr lang="en-US" dirty="0"/>
          </a:p>
        </p:txBody>
      </p:sp>
      <p:pic>
        <p:nvPicPr>
          <p:cNvPr id="4" name="Content Placeholder 3" descr="go_doc_01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718" b="-571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9329626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‘go doc </a:t>
            </a:r>
            <a:r>
              <a:rPr lang="en-US" dirty="0" err="1" smtClean="0"/>
              <a:t>fmt.Stringer</a:t>
            </a:r>
            <a:r>
              <a:rPr lang="en-US" dirty="0" smtClean="0"/>
              <a:t>’</a:t>
            </a:r>
            <a:endParaRPr lang="en-US" dirty="0"/>
          </a:p>
        </p:txBody>
      </p:sp>
      <p:pic>
        <p:nvPicPr>
          <p:cNvPr id="4" name="Content Placeholder 3" descr="go_doc_02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099" b="-609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1472450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2 – The Basics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Section 3</a:t>
            </a:r>
          </a:p>
          <a:p>
            <a:r>
              <a:rPr lang="en-US" dirty="0" smtClean="0"/>
              <a:t>Values, Bits, and Numbers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56707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Playing with Values</a:t>
            </a:r>
          </a:p>
          <a:p>
            <a:pPr lvl="1"/>
            <a:r>
              <a:rPr lang="en-US" dirty="0" smtClean="0"/>
              <a:t>Bytes</a:t>
            </a:r>
          </a:p>
          <a:p>
            <a:pPr lvl="1"/>
            <a:r>
              <a:rPr lang="en-US" dirty="0" smtClean="0"/>
              <a:t>Integers</a:t>
            </a:r>
          </a:p>
          <a:p>
            <a:pPr lvl="1"/>
            <a:r>
              <a:rPr lang="en-US" dirty="0" smtClean="0"/>
              <a:t>Strings</a:t>
            </a:r>
          </a:p>
          <a:p>
            <a:pPr lvl="1"/>
            <a:r>
              <a:rPr lang="en-US" dirty="0" smtClean="0"/>
              <a:t>Booleans</a:t>
            </a:r>
          </a:p>
          <a:p>
            <a:pPr lvl="1"/>
            <a:r>
              <a:rPr lang="en-US" dirty="0" smtClean="0"/>
              <a:t>Arrays</a:t>
            </a:r>
          </a:p>
          <a:p>
            <a:pPr lvl="1"/>
            <a:r>
              <a:rPr lang="en-US" dirty="0" smtClean="0"/>
              <a:t>Maps</a:t>
            </a:r>
          </a:p>
          <a:p>
            <a:r>
              <a:rPr lang="en-US" dirty="0" smtClean="0"/>
              <a:t>Data Type and Storage (</a:t>
            </a:r>
            <a:r>
              <a:rPr lang="en-US" i="1" dirty="0" smtClean="0"/>
              <a:t>some</a:t>
            </a:r>
            <a:r>
              <a:rPr lang="en-US" dirty="0" smtClean="0"/>
              <a:t>)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3881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1 – Installation and Setup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Section 1</a:t>
            </a:r>
          </a:p>
          <a:p>
            <a:r>
              <a:rPr lang="en-US" dirty="0" smtClean="0"/>
              <a:t>Go Tools Installation for Windows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32174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Value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What is a ‘value’?</a:t>
            </a:r>
          </a:p>
          <a:p>
            <a:r>
              <a:rPr lang="en-US" dirty="0" err="1" smtClean="0"/>
              <a:t>Verrol’s</a:t>
            </a:r>
            <a:r>
              <a:rPr lang="en-US" dirty="0" smtClean="0"/>
              <a:t> definition: </a:t>
            </a:r>
          </a:p>
          <a:p>
            <a:pPr lvl="1"/>
            <a:r>
              <a:rPr lang="en-US" dirty="0" smtClean="0"/>
              <a:t>A value is an </a:t>
            </a:r>
            <a:r>
              <a:rPr lang="en-US" b="1" i="1" dirty="0" smtClean="0">
                <a:solidFill>
                  <a:srgbClr val="008000"/>
                </a:solidFill>
              </a:rPr>
              <a:t>abstraction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smtClean="0"/>
              <a:t>to </a:t>
            </a:r>
            <a:r>
              <a:rPr lang="en-US" b="1" i="1" dirty="0" smtClean="0">
                <a:solidFill>
                  <a:srgbClr val="3366FF"/>
                </a:solidFill>
              </a:rPr>
              <a:t>represent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a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computed</a:t>
            </a:r>
            <a:r>
              <a:rPr lang="en-US" b="1" i="1" dirty="0" smtClean="0"/>
              <a:t>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result</a:t>
            </a:r>
          </a:p>
          <a:p>
            <a:pPr lvl="1"/>
            <a:r>
              <a:rPr lang="en-US" dirty="0" smtClean="0"/>
              <a:t>Not all values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computed,</a:t>
            </a:r>
            <a:r>
              <a:rPr lang="en-US" dirty="0" smtClean="0"/>
              <a:t> some values just </a:t>
            </a:r>
            <a:r>
              <a:rPr lang="en-US" b="1" i="1" dirty="0" smtClean="0">
                <a:solidFill>
                  <a:srgbClr val="008000"/>
                </a:solidFill>
              </a:rPr>
              <a:t>represents </a:t>
            </a:r>
            <a:r>
              <a:rPr lang="en-US" b="1" i="1" dirty="0" smtClean="0">
                <a:solidFill>
                  <a:srgbClr val="3366FF"/>
                </a:solidFill>
              </a:rPr>
              <a:t>themselves</a:t>
            </a:r>
            <a:r>
              <a:rPr lang="en-US" dirty="0" smtClean="0"/>
              <a:t>. When a value stands for itself, we call it a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literal</a:t>
            </a:r>
            <a:r>
              <a:rPr lang="en-US" dirty="0" smtClean="0"/>
              <a:t>. NOTE, a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literal </a:t>
            </a:r>
            <a:r>
              <a:rPr lang="en-US" dirty="0" smtClean="0"/>
              <a:t>is still a value.</a:t>
            </a:r>
          </a:p>
          <a:p>
            <a:r>
              <a:rPr lang="en-US" dirty="0" smtClean="0"/>
              <a:t>Examples:</a:t>
            </a:r>
          </a:p>
          <a:p>
            <a:pPr lvl="1"/>
            <a:r>
              <a:rPr lang="en-US" dirty="0" smtClean="0"/>
              <a:t>6</a:t>
            </a:r>
          </a:p>
          <a:p>
            <a:pPr lvl="2"/>
            <a:r>
              <a:rPr lang="en-US" dirty="0" smtClean="0"/>
              <a:t>6 is a value and also a literal, it stands for itself</a:t>
            </a:r>
          </a:p>
          <a:p>
            <a:pPr lvl="1"/>
            <a:r>
              <a:rPr lang="en-US" dirty="0" smtClean="0"/>
              <a:t>3 + 1</a:t>
            </a:r>
          </a:p>
          <a:p>
            <a:pPr lvl="2"/>
            <a:r>
              <a:rPr lang="en-US" dirty="0" smtClean="0"/>
              <a:t>will compute the value 4, but we don’t see for here</a:t>
            </a:r>
          </a:p>
          <a:p>
            <a:pPr lvl="1"/>
            <a:r>
              <a:rPr lang="en-US" dirty="0" smtClean="0"/>
              <a:t>3.141592</a:t>
            </a:r>
          </a:p>
          <a:p>
            <a:pPr lvl="1"/>
            <a:r>
              <a:rPr lang="en-US" dirty="0" smtClean="0"/>
              <a:t>“</a:t>
            </a:r>
            <a:r>
              <a:rPr lang="en-US" dirty="0" err="1"/>
              <a:t>V</a:t>
            </a:r>
            <a:r>
              <a:rPr lang="en-US" dirty="0" err="1" smtClean="0"/>
              <a:t>errol</a:t>
            </a:r>
            <a:r>
              <a:rPr lang="en-US" dirty="0" smtClean="0"/>
              <a:t>”</a:t>
            </a:r>
          </a:p>
          <a:p>
            <a:pPr lvl="2"/>
            <a:r>
              <a:rPr lang="en-US" dirty="0" smtClean="0"/>
              <a:t>“</a:t>
            </a:r>
            <a:r>
              <a:rPr lang="en-US" dirty="0" err="1" smtClean="0"/>
              <a:t>Verrol</a:t>
            </a:r>
            <a:r>
              <a:rPr lang="en-US" dirty="0" smtClean="0"/>
              <a:t>” is a string literal, it is not a computed value, but still a value</a:t>
            </a:r>
          </a:p>
          <a:p>
            <a:pPr lvl="1"/>
            <a:r>
              <a:rPr lang="en-US" dirty="0" smtClean="0"/>
              <a:t>true</a:t>
            </a:r>
          </a:p>
          <a:p>
            <a:pPr lvl="2"/>
            <a:r>
              <a:rPr lang="en-US" dirty="0" smtClean="0"/>
              <a:t>true is also a literal in Go Language.</a:t>
            </a:r>
          </a:p>
        </p:txBody>
      </p:sp>
    </p:spTree>
    <p:extLst>
      <p:ext uri="{BB962C8B-B14F-4D97-AF65-F5344CB8AC3E}">
        <p14:creationId xmlns:p14="http://schemas.microsoft.com/office/powerpoint/2010/main" val="64143864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Playing with values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13516" b="-1351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650693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18565" b="-1856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5841541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Everything is a Number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i="1" dirty="0" smtClean="0">
                <a:solidFill>
                  <a:srgbClr val="3366FF"/>
                </a:solidFill>
              </a:rPr>
              <a:t>Everything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b="1" i="1" dirty="0" smtClean="0">
                <a:solidFill>
                  <a:srgbClr val="FF0000"/>
                </a:solidFill>
              </a:rPr>
              <a:t>typed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into a computer is a </a:t>
            </a:r>
            <a:r>
              <a:rPr lang="en-US" b="1" i="1" dirty="0" smtClean="0">
                <a:solidFill>
                  <a:schemeClr val="accent6"/>
                </a:solidFill>
              </a:rPr>
              <a:t>character</a:t>
            </a:r>
          </a:p>
          <a:p>
            <a:r>
              <a:rPr lang="en-US" b="1" i="1" dirty="0" smtClean="0">
                <a:solidFill>
                  <a:srgbClr val="3366FF"/>
                </a:solidFill>
              </a:rPr>
              <a:t>Every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b="1" i="1" dirty="0" smtClean="0">
                <a:solidFill>
                  <a:schemeClr val="accent6"/>
                </a:solidFill>
              </a:rPr>
              <a:t>character </a:t>
            </a:r>
            <a:r>
              <a:rPr lang="en-US" dirty="0" smtClean="0"/>
              <a:t>is represented by a number</a:t>
            </a:r>
          </a:p>
          <a:p>
            <a:r>
              <a:rPr lang="en-US" dirty="0" smtClean="0"/>
              <a:t>A </a:t>
            </a:r>
            <a:r>
              <a:rPr lang="en-US" b="1" i="1" dirty="0" smtClean="0">
                <a:solidFill>
                  <a:schemeClr val="tx2"/>
                </a:solidFill>
              </a:rPr>
              <a:t>number</a:t>
            </a:r>
            <a:r>
              <a:rPr lang="en-US" dirty="0" smtClean="0">
                <a:solidFill>
                  <a:schemeClr val="tx2"/>
                </a:solidFill>
              </a:rPr>
              <a:t> </a:t>
            </a:r>
            <a:r>
              <a:rPr lang="en-US" dirty="0" smtClean="0"/>
              <a:t>is build up </a:t>
            </a:r>
            <a:r>
              <a:rPr lang="en-US" b="1" i="1" dirty="0" smtClean="0">
                <a:solidFill>
                  <a:schemeClr val="accent3"/>
                </a:solidFill>
              </a:rPr>
              <a:t>bit</a:t>
            </a:r>
            <a:r>
              <a:rPr lang="en-US" dirty="0" smtClean="0">
                <a:solidFill>
                  <a:schemeClr val="accent3"/>
                </a:solidFill>
              </a:rPr>
              <a:t> </a:t>
            </a:r>
            <a:r>
              <a:rPr lang="en-US" dirty="0" smtClean="0"/>
              <a:t>by </a:t>
            </a:r>
            <a:r>
              <a:rPr lang="en-US" b="1" i="1" dirty="0" smtClean="0">
                <a:solidFill>
                  <a:schemeClr val="accent3"/>
                </a:solidFill>
              </a:rPr>
              <a:t>bit</a:t>
            </a:r>
            <a:r>
              <a:rPr lang="en-US" dirty="0" smtClean="0"/>
              <a:t>, quite literally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383434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‘bit’?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Bit</a:t>
            </a:r>
          </a:p>
          <a:p>
            <a:pPr lvl="1"/>
            <a:r>
              <a:rPr lang="en-US" dirty="0" smtClean="0"/>
              <a:t>A </a:t>
            </a:r>
            <a:r>
              <a:rPr lang="en-US" b="1" i="1" dirty="0" smtClean="0">
                <a:solidFill>
                  <a:schemeClr val="accent3"/>
                </a:solidFill>
              </a:rPr>
              <a:t>bit</a:t>
            </a:r>
            <a:r>
              <a:rPr lang="en-US" dirty="0" smtClean="0"/>
              <a:t>, is like a switch, it is either </a:t>
            </a:r>
            <a:r>
              <a:rPr lang="en-US" b="1" i="1" dirty="0" smtClean="0"/>
              <a:t>on</a:t>
            </a:r>
            <a:r>
              <a:rPr lang="en-US" dirty="0" smtClean="0"/>
              <a:t> or </a:t>
            </a:r>
            <a:r>
              <a:rPr lang="en-US" b="1" i="1" dirty="0" smtClean="0"/>
              <a:t>off</a:t>
            </a:r>
          </a:p>
          <a:p>
            <a:pPr lvl="1"/>
            <a:r>
              <a:rPr lang="en-US" dirty="0" smtClean="0"/>
              <a:t>Each </a:t>
            </a:r>
            <a:r>
              <a:rPr lang="en-US" b="1" i="1" dirty="0">
                <a:solidFill>
                  <a:schemeClr val="accent3"/>
                </a:solidFill>
              </a:rPr>
              <a:t>bit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 smtClean="0"/>
              <a:t>represents a binary value of 0 or 1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192" y="3496423"/>
            <a:ext cx="6736635" cy="244567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841703" y="4926839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676395" y="4926839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724277" y="3545354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121016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with ‘bits’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01707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Just as 1 </a:t>
            </a:r>
            <a:r>
              <a:rPr lang="en-US" b="1" i="1" dirty="0">
                <a:solidFill>
                  <a:schemeClr val="accent3"/>
                </a:solidFill>
              </a:rPr>
              <a:t>bit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 smtClean="0"/>
              <a:t>can designate 2 distinct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states </a:t>
            </a:r>
            <a:r>
              <a:rPr lang="en-US" dirty="0" smtClean="0"/>
              <a:t>or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values</a:t>
            </a:r>
            <a:r>
              <a:rPr lang="en-US" dirty="0" smtClean="0"/>
              <a:t>, using multiple </a:t>
            </a:r>
            <a:r>
              <a:rPr lang="en-US" b="1" i="1" dirty="0" smtClean="0">
                <a:solidFill>
                  <a:schemeClr val="accent3"/>
                </a:solidFill>
              </a:rPr>
              <a:t>bits</a:t>
            </a:r>
            <a:r>
              <a:rPr lang="en-US" dirty="0" smtClean="0">
                <a:solidFill>
                  <a:schemeClr val="accent3"/>
                </a:solidFill>
              </a:rPr>
              <a:t> </a:t>
            </a:r>
            <a:r>
              <a:rPr lang="en-US" dirty="0" smtClean="0"/>
              <a:t>can designate even higher numbers of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states</a:t>
            </a:r>
            <a:r>
              <a:rPr lang="en-US" dirty="0" smtClean="0"/>
              <a:t>/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values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A pair of light bulbs, can have 4 distinct states. Hence, 2 </a:t>
            </a:r>
            <a:r>
              <a:rPr lang="en-US" b="1" i="1" dirty="0">
                <a:solidFill>
                  <a:schemeClr val="accent3"/>
                </a:solidFill>
              </a:rPr>
              <a:t>bits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/>
              <a:t>can designate </a:t>
            </a:r>
            <a:r>
              <a:rPr lang="en-US" dirty="0" smtClean="0"/>
              <a:t>4 distinct </a:t>
            </a:r>
            <a:r>
              <a:rPr lang="en-US" b="1" i="1" dirty="0">
                <a:solidFill>
                  <a:schemeClr val="bg2">
                    <a:lumMod val="50000"/>
                  </a:schemeClr>
                </a:solidFill>
              </a:rPr>
              <a:t>states</a:t>
            </a:r>
            <a:r>
              <a:rPr lang="en-US" dirty="0"/>
              <a:t>/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values.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3570803" y="3172663"/>
            <a:ext cx="1749647" cy="1338199"/>
            <a:chOff x="3665315" y="3822431"/>
            <a:chExt cx="1749647" cy="1338199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56999" y="3822431"/>
              <a:ext cx="357963" cy="500589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62760" y="3822431"/>
              <a:ext cx="294239" cy="500589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65315" y="4660041"/>
              <a:ext cx="357963" cy="50058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23278" y="4660041"/>
              <a:ext cx="294239" cy="500589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29039" y="3822431"/>
              <a:ext cx="294239" cy="500589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23278" y="3822431"/>
              <a:ext cx="294239" cy="500589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99036" y="4660041"/>
              <a:ext cx="357963" cy="500589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56999" y="4660041"/>
              <a:ext cx="357963" cy="5005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9166321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Bit Grouping Illustrated</a:t>
            </a:r>
            <a:endParaRPr lang="en-US" dirty="0"/>
          </a:p>
        </p:txBody>
      </p:sp>
      <p:grpSp>
        <p:nvGrpSpPr>
          <p:cNvPr id="66" name="Group 65"/>
          <p:cNvGrpSpPr/>
          <p:nvPr/>
        </p:nvGrpSpPr>
        <p:grpSpPr>
          <a:xfrm>
            <a:off x="2160427" y="1581460"/>
            <a:ext cx="4823146" cy="2937375"/>
            <a:chOff x="2465085" y="1581460"/>
            <a:chExt cx="4823146" cy="2937375"/>
          </a:xfrm>
        </p:grpSpPr>
        <p:sp>
          <p:nvSpPr>
            <p:cNvPr id="4" name="Rectangle 3"/>
            <p:cNvSpPr/>
            <p:nvPr/>
          </p:nvSpPr>
          <p:spPr>
            <a:xfrm>
              <a:off x="2537703" y="2313036"/>
              <a:ext cx="2278038" cy="429898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ounded Rectangle 4"/>
            <p:cNvSpPr/>
            <p:nvPr/>
          </p:nvSpPr>
          <p:spPr>
            <a:xfrm>
              <a:off x="2579940" y="1592700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2934635" y="1592700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3351822" y="1592700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3706517" y="1592700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4061212" y="1592700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4415907" y="1592700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Line Callout 1 10"/>
            <p:cNvSpPr/>
            <p:nvPr/>
          </p:nvSpPr>
          <p:spPr>
            <a:xfrm>
              <a:off x="5585585" y="1581460"/>
              <a:ext cx="1702646" cy="297838"/>
            </a:xfrm>
            <a:prstGeom prst="borderCallout1">
              <a:avLst>
                <a:gd name="adj1" fmla="val 64033"/>
                <a:gd name="adj2" fmla="val -7673"/>
                <a:gd name="adj3" fmla="val 63929"/>
                <a:gd name="adj4" fmla="val -38333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Individual bits</a:t>
              </a:r>
              <a:endParaRPr lang="en-US" sz="1200" dirty="0"/>
            </a:p>
          </p:txBody>
        </p:sp>
        <p:sp>
          <p:nvSpPr>
            <p:cNvPr id="12" name="Line Callout 1 11"/>
            <p:cNvSpPr/>
            <p:nvPr/>
          </p:nvSpPr>
          <p:spPr>
            <a:xfrm>
              <a:off x="5585585" y="2366422"/>
              <a:ext cx="1702646" cy="297838"/>
            </a:xfrm>
            <a:prstGeom prst="borderCallout1">
              <a:avLst>
                <a:gd name="adj1" fmla="val 65920"/>
                <a:gd name="adj2" fmla="val -6353"/>
                <a:gd name="adj3" fmla="val 63929"/>
                <a:gd name="adj4" fmla="val -38333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Named grouping</a:t>
              </a:r>
              <a:endParaRPr lang="en-US" sz="1200" dirty="0"/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2642432" y="2383951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2997127" y="2383951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4061212" y="2383951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4415907" y="2383951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2537703" y="3189621"/>
              <a:ext cx="2278038" cy="449937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ounded Rectangle 19"/>
            <p:cNvSpPr/>
            <p:nvPr/>
          </p:nvSpPr>
          <p:spPr>
            <a:xfrm>
              <a:off x="2642432" y="3260536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ounded Rectangle 20"/>
            <p:cNvSpPr/>
            <p:nvPr/>
          </p:nvSpPr>
          <p:spPr>
            <a:xfrm>
              <a:off x="2997127" y="3260536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ounded Rectangle 23"/>
            <p:cNvSpPr/>
            <p:nvPr/>
          </p:nvSpPr>
          <p:spPr>
            <a:xfrm>
              <a:off x="4061212" y="3260536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ounded Rectangle 24"/>
            <p:cNvSpPr/>
            <p:nvPr/>
          </p:nvSpPr>
          <p:spPr>
            <a:xfrm>
              <a:off x="4415907" y="3260536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2642432" y="3639558"/>
              <a:ext cx="29220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0</a:t>
              </a:r>
              <a:endParaRPr lang="en-US" sz="1000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2997127" y="3639558"/>
              <a:ext cx="29220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1</a:t>
              </a:r>
              <a:endParaRPr lang="en-US" sz="1000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4061212" y="3639558"/>
              <a:ext cx="29220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6</a:t>
              </a:r>
              <a:endParaRPr lang="en-US" sz="1000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415907" y="3639558"/>
              <a:ext cx="29220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7</a:t>
              </a:r>
              <a:endParaRPr lang="en-US" sz="1000" dirty="0"/>
            </a:p>
          </p:txBody>
        </p:sp>
        <p:sp>
          <p:nvSpPr>
            <p:cNvPr id="32" name="Line Callout 1 31"/>
            <p:cNvSpPr/>
            <p:nvPr/>
          </p:nvSpPr>
          <p:spPr>
            <a:xfrm>
              <a:off x="5585585" y="3433265"/>
              <a:ext cx="1702646" cy="422947"/>
            </a:xfrm>
            <a:prstGeom prst="borderCallout1">
              <a:avLst>
                <a:gd name="adj1" fmla="val 79127"/>
                <a:gd name="adj2" fmla="val -6023"/>
                <a:gd name="adj3" fmla="val 79023"/>
                <a:gd name="adj4" fmla="val -36683"/>
              </a:avLst>
            </a:prstGeom>
            <a:ln>
              <a:headEnd type="none"/>
              <a:tailEnd type="arrow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Index: </a:t>
              </a:r>
            </a:p>
            <a:p>
              <a:pPr algn="ctr"/>
              <a:r>
                <a:rPr lang="en-US" sz="1200" dirty="0"/>
                <a:t> </a:t>
              </a:r>
              <a:r>
                <a:rPr lang="en-US" sz="1200" dirty="0" smtClean="0"/>
                <a:t> bit’s location in group</a:t>
              </a:r>
              <a:endParaRPr lang="en-US" sz="1200" dirty="0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3527112" y="2336659"/>
              <a:ext cx="3440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s-IS" dirty="0" smtClean="0"/>
                <a:t>…</a:t>
              </a:r>
              <a:endParaRPr lang="en-US" dirty="0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3531538" y="3201519"/>
              <a:ext cx="3440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s-IS" dirty="0" smtClean="0"/>
                <a:t>…</a:t>
              </a:r>
              <a:endParaRPr lang="en-US" dirty="0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2465085" y="4258928"/>
              <a:ext cx="646898" cy="259907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MSB</a:t>
              </a:r>
              <a:endParaRPr lang="en-US" dirty="0"/>
            </a:p>
          </p:txBody>
        </p:sp>
        <p:sp>
          <p:nvSpPr>
            <p:cNvPr id="57" name="Rectangle 56"/>
            <p:cNvSpPr/>
            <p:nvPr/>
          </p:nvSpPr>
          <p:spPr>
            <a:xfrm>
              <a:off x="4238560" y="4258928"/>
              <a:ext cx="646898" cy="259907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LSB</a:t>
              </a:r>
              <a:endParaRPr lang="en-US" dirty="0"/>
            </a:p>
          </p:txBody>
        </p:sp>
        <p:cxnSp>
          <p:nvCxnSpPr>
            <p:cNvPr id="59" name="Straight Arrow Connector 58"/>
            <p:cNvCxnSpPr>
              <a:stCxn id="57" idx="0"/>
              <a:endCxn id="31" idx="2"/>
            </p:cNvCxnSpPr>
            <p:nvPr/>
          </p:nvCxnSpPr>
          <p:spPr>
            <a:xfrm flipV="1">
              <a:off x="4562009" y="3885779"/>
              <a:ext cx="0" cy="37314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>
              <a:stCxn id="47" idx="0"/>
              <a:endCxn id="26" idx="2"/>
            </p:cNvCxnSpPr>
            <p:nvPr/>
          </p:nvCxnSpPr>
          <p:spPr>
            <a:xfrm flipV="1">
              <a:off x="2788534" y="3885779"/>
              <a:ext cx="0" cy="37314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Rectangle 64"/>
          <p:cNvSpPr/>
          <p:nvPr/>
        </p:nvSpPr>
        <p:spPr>
          <a:xfrm>
            <a:off x="940837" y="4820093"/>
            <a:ext cx="7063116" cy="17543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Consider writing </a:t>
            </a:r>
            <a:r>
              <a:rPr lang="en-US" dirty="0"/>
              <a:t>the decimal value </a:t>
            </a:r>
            <a:r>
              <a:rPr lang="en-US" dirty="0" smtClean="0"/>
              <a:t>for ‘one thousand two hundred and eight’:</a:t>
            </a:r>
            <a:endParaRPr lang="en-US" dirty="0"/>
          </a:p>
          <a:p>
            <a:pPr marL="742950" lvl="1" indent="-285750">
              <a:buFont typeface="Wingdings" charset="2"/>
              <a:buChar char="v"/>
            </a:pPr>
            <a:r>
              <a:rPr lang="en-US" dirty="0"/>
              <a:t>Big Endian (left-to-right): 1 – 2 – 0 – 8</a:t>
            </a:r>
          </a:p>
          <a:p>
            <a:pPr marL="742950" lvl="1" indent="-285750">
              <a:buFont typeface="Wingdings" charset="2"/>
              <a:buChar char="v"/>
            </a:pPr>
            <a:r>
              <a:rPr lang="en-US" dirty="0"/>
              <a:t>Little Endian (right-to-left): 8 – 0 – 2 – 1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rgbClr val="FF0000"/>
                </a:solidFill>
              </a:rPr>
              <a:t>NOTE: </a:t>
            </a:r>
            <a:r>
              <a:rPr lang="en-US" dirty="0"/>
              <a:t>The </a:t>
            </a:r>
            <a:r>
              <a:rPr lang="en-US" i="1" u="sng" dirty="0"/>
              <a:t>most-</a:t>
            </a:r>
            <a:r>
              <a:rPr lang="en-US" i="1" u="sng" dirty="0" smtClean="0"/>
              <a:t>significant-digit</a:t>
            </a:r>
            <a:r>
              <a:rPr lang="en-US" u="sng" dirty="0" smtClean="0"/>
              <a:t> </a:t>
            </a:r>
            <a:r>
              <a:rPr lang="en-US" dirty="0"/>
              <a:t>in </a:t>
            </a:r>
            <a:r>
              <a:rPr lang="en-US" b="1" i="1" dirty="0"/>
              <a:t>big endian </a:t>
            </a:r>
            <a:r>
              <a:rPr lang="en-US" dirty="0"/>
              <a:t>is on the left, while it is the </a:t>
            </a:r>
            <a:r>
              <a:rPr lang="en-US" dirty="0" smtClean="0"/>
              <a:t>right for </a:t>
            </a:r>
            <a:r>
              <a:rPr lang="en-US" b="1" i="1" dirty="0"/>
              <a:t>little endian</a:t>
            </a:r>
            <a:r>
              <a:rPr lang="en-US" dirty="0"/>
              <a:t>.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71248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Grouping Bits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Grouping </a:t>
            </a:r>
            <a:r>
              <a:rPr lang="en-US" b="1" i="1" dirty="0" smtClean="0">
                <a:solidFill>
                  <a:schemeClr val="accent3"/>
                </a:solidFill>
              </a:rPr>
              <a:t>bits</a:t>
            </a:r>
            <a:r>
              <a:rPr lang="en-US" dirty="0" smtClean="0">
                <a:solidFill>
                  <a:schemeClr val="accent3"/>
                </a:solidFill>
              </a:rPr>
              <a:t> </a:t>
            </a:r>
            <a:r>
              <a:rPr lang="en-US" dirty="0" smtClean="0"/>
              <a:t>to represents </a:t>
            </a:r>
            <a:r>
              <a:rPr lang="en-US" b="1" i="1" dirty="0" smtClean="0">
                <a:solidFill>
                  <a:schemeClr val="tx2"/>
                </a:solidFill>
              </a:rPr>
              <a:t>numbers</a:t>
            </a:r>
            <a:r>
              <a:rPr lang="en-US" dirty="0" smtClean="0">
                <a:solidFill>
                  <a:schemeClr val="tx2"/>
                </a:solidFill>
              </a:rPr>
              <a:t> 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</a:rPr>
              <a:t>4 bits = </a:t>
            </a:r>
            <a:r>
              <a:rPr lang="en-US" dirty="0" smtClean="0">
                <a:solidFill>
                  <a:srgbClr val="660066"/>
                </a:solidFill>
              </a:rPr>
              <a:t>nibble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</a:rPr>
              <a:t>8 bits = </a:t>
            </a:r>
            <a:r>
              <a:rPr lang="en-US" dirty="0" smtClean="0">
                <a:solidFill>
                  <a:srgbClr val="000090"/>
                </a:solidFill>
              </a:rPr>
              <a:t>byte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</a:rPr>
              <a:t>16 bits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</a:rPr>
              <a:t>32 bits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</a:rPr>
              <a:t>64 bits</a:t>
            </a:r>
          </a:p>
          <a:p>
            <a:pPr lvl="2"/>
            <a:r>
              <a:rPr lang="en-US" dirty="0" smtClean="0">
                <a:solidFill>
                  <a:schemeClr val="tx2"/>
                </a:solidFill>
                <a:sym typeface="Wingdings"/>
              </a:rPr>
              <a:t>most modern computers use this many bits for </a:t>
            </a:r>
            <a:r>
              <a:rPr lang="en-US" b="1" i="1" dirty="0" smtClean="0">
                <a:solidFill>
                  <a:schemeClr val="tx2"/>
                </a:solidFill>
                <a:sym typeface="Wingdings"/>
              </a:rPr>
              <a:t>addressing</a:t>
            </a:r>
            <a:endParaRPr lang="en-US" b="1" i="1" dirty="0" smtClean="0">
              <a:solidFill>
                <a:schemeClr val="tx2"/>
              </a:solidFill>
            </a:endParaRPr>
          </a:p>
          <a:p>
            <a:pPr lvl="1"/>
            <a:r>
              <a:rPr lang="en-US" dirty="0" smtClean="0">
                <a:solidFill>
                  <a:schemeClr val="tx2"/>
                </a:solidFill>
              </a:rPr>
              <a:t>128 bits</a:t>
            </a:r>
            <a:endParaRPr lang="en-US" dirty="0" smtClean="0"/>
          </a:p>
        </p:txBody>
      </p:sp>
      <p:sp>
        <p:nvSpPr>
          <p:cNvPr id="4" name="Right Brace 3"/>
          <p:cNvSpPr/>
          <p:nvPr/>
        </p:nvSpPr>
        <p:spPr>
          <a:xfrm>
            <a:off x="2601396" y="3356140"/>
            <a:ext cx="552183" cy="1270057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306964" y="3669049"/>
            <a:ext cx="3813865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Depends on programming language</a:t>
            </a:r>
          </a:p>
          <a:p>
            <a:pPr marL="742950" lvl="1" indent="-285750">
              <a:buFont typeface="Wingdings" charset="2"/>
              <a:buChar char="Ø"/>
            </a:pPr>
            <a:r>
              <a:rPr lang="en-US" dirty="0" smtClean="0"/>
              <a:t> and sometimes processor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791112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Number 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The ‘binary numbering system’ uses bits to represent numbers.</a:t>
            </a:r>
          </a:p>
          <a:p>
            <a:pPr lvl="1"/>
            <a:r>
              <a:rPr lang="en-US" dirty="0" smtClean="0"/>
              <a:t>Since a certain number of bits allows us to represent a distinct number of states, we can choose to represent either positive or negative numbers</a:t>
            </a:r>
            <a:r>
              <a:rPr lang="is-IS" dirty="0" smtClean="0"/>
              <a:t>.</a:t>
            </a:r>
          </a:p>
          <a:p>
            <a:r>
              <a:rPr lang="is-IS" dirty="0" smtClean="0"/>
              <a:t>To represent a negative number, we designate the MSB as the ‘</a:t>
            </a:r>
            <a:r>
              <a:rPr lang="is-IS" i="1" u="sng" dirty="0" smtClean="0"/>
              <a:t>sign bit</a:t>
            </a:r>
            <a:r>
              <a:rPr lang="is-IS" dirty="0" smtClean="0"/>
              <a:t>’.</a:t>
            </a:r>
          </a:p>
          <a:p>
            <a:pPr lvl="1"/>
            <a:r>
              <a:rPr lang="is-IS" dirty="0" smtClean="0"/>
              <a:t>The ‘</a:t>
            </a:r>
            <a:r>
              <a:rPr lang="is-IS" i="1" u="sng" dirty="0" smtClean="0"/>
              <a:t>sign bit</a:t>
            </a:r>
            <a:r>
              <a:rPr lang="is-IS" dirty="0" smtClean="0"/>
              <a:t>’ tells us if the number is positive or negative.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460708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Signed and Unsigned Bits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Given a group of 4 bits, we can either: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Use all 4 bits as ‘unsigned bits’ to represent numbers:</a:t>
            </a:r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Use 1 bits as the ‘sign bit’, s-bit, and the remaining bits to represent the value of the number: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2556958" y="3148494"/>
            <a:ext cx="4030084" cy="429898"/>
            <a:chOff x="2912140" y="3063222"/>
            <a:chExt cx="4030084" cy="429898"/>
          </a:xfrm>
        </p:grpSpPr>
        <p:sp>
          <p:nvSpPr>
            <p:cNvPr id="4" name="Rectangle 3"/>
            <p:cNvSpPr/>
            <p:nvPr/>
          </p:nvSpPr>
          <p:spPr>
            <a:xfrm>
              <a:off x="2912140" y="3063222"/>
              <a:ext cx="1557594" cy="429898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Line Callout 1 4"/>
            <p:cNvSpPr/>
            <p:nvPr/>
          </p:nvSpPr>
          <p:spPr>
            <a:xfrm>
              <a:off x="5239578" y="3116608"/>
              <a:ext cx="1702646" cy="297838"/>
            </a:xfrm>
            <a:prstGeom prst="borderCallout1">
              <a:avLst>
                <a:gd name="adj1" fmla="val 65920"/>
                <a:gd name="adj2" fmla="val -6353"/>
                <a:gd name="adj3" fmla="val 63929"/>
                <a:gd name="adj4" fmla="val -38333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Unsigned bits grouping</a:t>
              </a:r>
              <a:endParaRPr lang="en-US" sz="1200" dirty="0"/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3715205" y="3134137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x</a:t>
              </a:r>
              <a:endParaRPr lang="en-US" dirty="0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4069900" y="3134137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x</a:t>
              </a:r>
              <a:endParaRPr lang="en-US" dirty="0"/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2998174" y="3134137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x</a:t>
              </a:r>
              <a:endParaRPr lang="en-US" dirty="0"/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3352869" y="3134137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x</a:t>
              </a:r>
              <a:endParaRPr lang="en-US" dirty="0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2556958" y="5577378"/>
            <a:ext cx="4030084" cy="429898"/>
            <a:chOff x="2912140" y="3063222"/>
            <a:chExt cx="4030084" cy="429898"/>
          </a:xfrm>
        </p:grpSpPr>
        <p:sp>
          <p:nvSpPr>
            <p:cNvPr id="14" name="Rectangle 13"/>
            <p:cNvSpPr/>
            <p:nvPr/>
          </p:nvSpPr>
          <p:spPr>
            <a:xfrm>
              <a:off x="2912140" y="3063222"/>
              <a:ext cx="1557594" cy="429898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Line Callout 1 14"/>
            <p:cNvSpPr/>
            <p:nvPr/>
          </p:nvSpPr>
          <p:spPr>
            <a:xfrm>
              <a:off x="5239578" y="3116608"/>
              <a:ext cx="1702646" cy="297838"/>
            </a:xfrm>
            <a:prstGeom prst="borderCallout1">
              <a:avLst>
                <a:gd name="adj1" fmla="val 65920"/>
                <a:gd name="adj2" fmla="val -6353"/>
                <a:gd name="adj3" fmla="val 63929"/>
                <a:gd name="adj4" fmla="val -38333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Signed bits grouping</a:t>
              </a:r>
              <a:endParaRPr lang="en-US" sz="1200" dirty="0"/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3715205" y="3134137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x</a:t>
              </a:r>
              <a:endParaRPr lang="en-US" dirty="0"/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4069900" y="3134137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x</a:t>
              </a:r>
              <a:endParaRPr lang="en-US" dirty="0"/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2998174" y="3134137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s</a:t>
              </a:r>
              <a:endParaRPr lang="en-US" dirty="0"/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3352869" y="3134137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x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282192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Windows Installation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Download the ‘Required Software’ for your platform: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 </a:t>
            </a:r>
            <a:r>
              <a:rPr lang="en-US" dirty="0" err="1" smtClean="0"/>
              <a:t>Git</a:t>
            </a:r>
            <a:endParaRPr lang="en-US" dirty="0" smtClean="0"/>
          </a:p>
          <a:p>
            <a:pPr marL="914400" lvl="1" indent="-514350"/>
            <a:r>
              <a:rPr lang="en-US" dirty="0" smtClean="0"/>
              <a:t>Create a .</a:t>
            </a:r>
            <a:r>
              <a:rPr lang="en-US" dirty="0" err="1" smtClean="0"/>
              <a:t>gitconfig</a:t>
            </a:r>
            <a:r>
              <a:rPr lang="en-US" dirty="0" smtClean="0"/>
              <a:t> file in %HOME%\.</a:t>
            </a:r>
            <a:r>
              <a:rPr lang="en-US" dirty="0" err="1" smtClean="0"/>
              <a:t>gitconf</a:t>
            </a:r>
            <a:r>
              <a:rPr lang="en-US" dirty="0" smtClean="0"/>
              <a:t>:</a:t>
            </a:r>
          </a:p>
          <a:p>
            <a:pPr marL="1314450" lvl="2" indent="-514350"/>
            <a:r>
              <a:rPr lang="en-US" dirty="0" smtClean="0"/>
              <a:t>&gt; </a:t>
            </a: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 err="1" smtClean="0"/>
              <a:t>config</a:t>
            </a:r>
            <a:r>
              <a:rPr lang="en-US" dirty="0" smtClean="0"/>
              <a:t> --global </a:t>
            </a:r>
            <a:r>
              <a:rPr lang="en-US" dirty="0" err="1" smtClean="0"/>
              <a:t>user.email</a:t>
            </a:r>
            <a:r>
              <a:rPr lang="en-US" dirty="0" smtClean="0"/>
              <a:t> </a:t>
            </a:r>
            <a:r>
              <a:rPr lang="en-US" dirty="0" smtClean="0">
                <a:hlinkClick r:id="rId2"/>
              </a:rPr>
              <a:t>“your@email.com</a:t>
            </a:r>
            <a:r>
              <a:rPr lang="en-US" dirty="0" smtClean="0"/>
              <a:t>”</a:t>
            </a:r>
          </a:p>
          <a:p>
            <a:pPr marL="1314450" lvl="2" indent="-514350"/>
            <a:r>
              <a:rPr lang="en-US" dirty="0" smtClean="0"/>
              <a:t>&gt; </a:t>
            </a: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 err="1" smtClean="0"/>
              <a:t>config</a:t>
            </a:r>
            <a:r>
              <a:rPr lang="en-US" dirty="0" smtClean="0"/>
              <a:t> --global </a:t>
            </a:r>
            <a:r>
              <a:rPr lang="en-US" dirty="0" err="1" smtClean="0"/>
              <a:t>user.name</a:t>
            </a:r>
            <a:r>
              <a:rPr lang="en-US" dirty="0" smtClean="0"/>
              <a:t> “your name”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 Go tools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Create GOPATH home directory</a:t>
            </a:r>
          </a:p>
          <a:p>
            <a:pPr marL="1314450" lvl="2" indent="-514350"/>
            <a:r>
              <a:rPr lang="en-US" dirty="0"/>
              <a:t>$ </a:t>
            </a:r>
            <a:r>
              <a:rPr lang="en-US" dirty="0" err="1" smtClean="0"/>
              <a:t>mkdir</a:t>
            </a:r>
            <a:r>
              <a:rPr lang="en-US" dirty="0" smtClean="0"/>
              <a:t> </a:t>
            </a:r>
            <a:r>
              <a:rPr lang="en-US" dirty="0"/>
              <a:t>%</a:t>
            </a:r>
            <a:r>
              <a:rPr lang="en-US" dirty="0" smtClean="0"/>
              <a:t>HOME%\</a:t>
            </a:r>
            <a:r>
              <a:rPr lang="en-US" dirty="0" err="1" smtClean="0"/>
              <a:t>lcp</a:t>
            </a:r>
            <a:endParaRPr lang="en-US" dirty="0"/>
          </a:p>
          <a:p>
            <a:pPr marL="1314450" lvl="2" indent="-514350"/>
            <a:r>
              <a:rPr lang="en-US" dirty="0"/>
              <a:t>$ </a:t>
            </a:r>
            <a:r>
              <a:rPr lang="en-US" dirty="0" err="1"/>
              <a:t>mkdir</a:t>
            </a:r>
            <a:r>
              <a:rPr lang="en-US" dirty="0"/>
              <a:t> </a:t>
            </a:r>
            <a:r>
              <a:rPr lang="en-US" dirty="0" smtClean="0"/>
              <a:t>%HOME%\</a:t>
            </a:r>
            <a:r>
              <a:rPr lang="en-US" dirty="0" err="1" smtClean="0"/>
              <a:t>lcp</a:t>
            </a:r>
            <a:r>
              <a:rPr lang="en-US" dirty="0" smtClean="0"/>
              <a:t>\go</a:t>
            </a:r>
            <a:r>
              <a:rPr lang="en-US" dirty="0"/>
              <a:t>-</a:t>
            </a:r>
            <a:r>
              <a:rPr lang="en-US" dirty="0" err="1"/>
              <a:t>lang</a:t>
            </a:r>
            <a:r>
              <a:rPr lang="en-US" dirty="0"/>
              <a:t>-</a:t>
            </a:r>
            <a:r>
              <a:rPr lang="en-US" dirty="0" smtClean="0"/>
              <a:t>programming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Set GOPATH </a:t>
            </a:r>
            <a:r>
              <a:rPr lang="en-US" dirty="0" err="1" smtClean="0"/>
              <a:t>env</a:t>
            </a:r>
            <a:r>
              <a:rPr lang="en-US" dirty="0" smtClean="0"/>
              <a:t> to point this directory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 Visual Studio Code</a:t>
            </a:r>
          </a:p>
        </p:txBody>
      </p:sp>
    </p:spTree>
    <p:extLst>
      <p:ext uri="{BB962C8B-B14F-4D97-AF65-F5344CB8AC3E}">
        <p14:creationId xmlns:p14="http://schemas.microsoft.com/office/powerpoint/2010/main" val="40555019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Signed and Unsigned Bits:</a:t>
            </a:r>
            <a:br>
              <a:rPr lang="en-US" dirty="0" smtClean="0"/>
            </a:br>
            <a:r>
              <a:rPr lang="en-US" dirty="0" smtClean="0"/>
              <a:t>Illustrated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77926690"/>
              </p:ext>
            </p:extLst>
          </p:nvPr>
        </p:nvGraphicFramePr>
        <p:xfrm>
          <a:off x="457200" y="1600200"/>
          <a:ext cx="822960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7400"/>
                <a:gridCol w="2057400"/>
                <a:gridCol w="2057400"/>
                <a:gridCol w="20574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Unsigned 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Unsigned</a:t>
                      </a:r>
                      <a:r>
                        <a:rPr lang="en-US" baseline="0" dirty="0" smtClean="0"/>
                        <a:t> Value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Signed 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Signed Value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0-00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0-01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0-10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0-11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1-00</a:t>
                      </a:r>
                      <a:endParaRPr 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1-01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1-10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1-11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773814" y="5794744"/>
            <a:ext cx="7378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 Wikipedia</a:t>
            </a:r>
            <a:r>
              <a:rPr lang="en-US" dirty="0"/>
              <a:t>: 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en.wikipedia.org</a:t>
            </a:r>
            <a:r>
              <a:rPr lang="en-US" dirty="0">
                <a:hlinkClick r:id="rId2"/>
              </a:rPr>
              <a:t>/wiki/</a:t>
            </a:r>
            <a:r>
              <a:rPr lang="en-US" dirty="0" err="1">
                <a:hlinkClick r:id="rId2"/>
              </a:rPr>
              <a:t>Signed_number_representations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584697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Bit Grouping and Numeric Range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61433932"/>
              </p:ext>
            </p:extLst>
          </p:nvPr>
        </p:nvGraphicFramePr>
        <p:xfrm>
          <a:off x="457200" y="1600200"/>
          <a:ext cx="8229600" cy="26669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1823"/>
                <a:gridCol w="1919768"/>
                <a:gridCol w="2734930"/>
                <a:gridCol w="2573079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# of 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#</a:t>
                      </a:r>
                      <a:r>
                        <a:rPr lang="en-US" baseline="0" dirty="0" smtClean="0"/>
                        <a:t> of unique values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Unsigned</a:t>
                      </a:r>
                      <a:r>
                        <a:rPr lang="en-US" baseline="0" dirty="0" smtClean="0"/>
                        <a:t> Number Range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Signed Number Range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2^8 = 256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 to 255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-127 to</a:t>
                      </a:r>
                      <a:r>
                        <a:rPr lang="en-US" baseline="0" dirty="0" smtClean="0"/>
                        <a:t> 127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2^16 = 65,535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 to 65,534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-32,767 to 32,767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2^32 = 4,294,967,295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 to 4,294,967,294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-2,147,483,647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2^64 = </a:t>
                      </a:r>
                      <a:r>
                        <a:rPr lang="is-IS" dirty="0" smtClean="0"/>
                        <a:t>18,446,744,073,709,551,615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 to </a:t>
                      </a:r>
                      <a:r>
                        <a:rPr lang="is-IS" dirty="0" smtClean="0"/>
                        <a:t>18,446,744,073,709,551,614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</a:t>
                      </a:r>
                      <a:r>
                        <a:rPr lang="is-IS" dirty="0" smtClean="0"/>
                        <a:t>9.22337203685478E18 to 9.22337203685478E18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0087549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(simplified)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712992"/>
          </a:xfrm>
        </p:spPr>
        <p:txBody>
          <a:bodyPr/>
          <a:lstStyle/>
          <a:p>
            <a:r>
              <a:rPr lang="en-US" dirty="0" smtClean="0"/>
              <a:t>A </a:t>
            </a:r>
            <a:r>
              <a:rPr lang="en-US" b="1" i="1" dirty="0" smtClean="0"/>
              <a:t>mechanism</a:t>
            </a:r>
            <a:r>
              <a:rPr lang="en-US" dirty="0" smtClean="0"/>
              <a:t> or </a:t>
            </a:r>
            <a:r>
              <a:rPr lang="en-US" b="1" i="1" dirty="0" smtClean="0"/>
              <a:t>device</a:t>
            </a:r>
            <a:r>
              <a:rPr lang="en-US" dirty="0" smtClean="0"/>
              <a:t> for storing </a:t>
            </a:r>
            <a:r>
              <a:rPr lang="en-US" b="1" i="1" dirty="0" smtClean="0">
                <a:solidFill>
                  <a:schemeClr val="accent6"/>
                </a:solidFill>
              </a:rPr>
              <a:t>bytes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Memory </a:t>
            </a:r>
            <a:r>
              <a:rPr lang="en-US" b="1" i="1" dirty="0" smtClean="0">
                <a:solidFill>
                  <a:srgbClr val="000000"/>
                </a:solidFill>
              </a:rPr>
              <a:t>capacity</a:t>
            </a:r>
            <a:r>
              <a:rPr lang="en-US" dirty="0" smtClean="0">
                <a:solidFill>
                  <a:srgbClr val="000000"/>
                </a:solidFill>
              </a:rPr>
              <a:t> is measured in number of </a:t>
            </a:r>
            <a:r>
              <a:rPr lang="en-US" b="1" i="1" dirty="0" smtClean="0">
                <a:solidFill>
                  <a:schemeClr val="accent6"/>
                </a:solidFill>
              </a:rPr>
              <a:t>bytes</a:t>
            </a:r>
            <a:endParaRPr lang="en-US" dirty="0" smtClean="0">
              <a:solidFill>
                <a:srgbClr val="000000"/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2178786" y="4097758"/>
            <a:ext cx="4786428" cy="295289"/>
            <a:chOff x="1996807" y="4097758"/>
            <a:chExt cx="4786428" cy="295289"/>
          </a:xfrm>
        </p:grpSpPr>
        <p:sp>
          <p:nvSpPr>
            <p:cNvPr id="8" name="Rectangle 7"/>
            <p:cNvSpPr/>
            <p:nvPr/>
          </p:nvSpPr>
          <p:spPr>
            <a:xfrm>
              <a:off x="1996807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320998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2645189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2969380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3293571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617762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941953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266144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590335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4914526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5238717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5562908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5887099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6211290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6535481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1104366" y="4060737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bytes</a:t>
            </a:r>
            <a:endParaRPr lang="en-US" dirty="0"/>
          </a:p>
        </p:txBody>
      </p:sp>
      <p:cxnSp>
        <p:nvCxnSpPr>
          <p:cNvPr id="26" name="Straight Arrow Connector 25"/>
          <p:cNvCxnSpPr>
            <a:stCxn id="24" idx="3"/>
            <a:endCxn id="8" idx="1"/>
          </p:cNvCxnSpPr>
          <p:nvPr/>
        </p:nvCxnSpPr>
        <p:spPr>
          <a:xfrm>
            <a:off x="1801993" y="4245403"/>
            <a:ext cx="37679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2030542" y="4765514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bits</a:t>
            </a:r>
            <a:endParaRPr lang="en-US" dirty="0"/>
          </a:p>
        </p:txBody>
      </p:sp>
      <p:sp>
        <p:nvSpPr>
          <p:cNvPr id="38" name="Right Brace 37"/>
          <p:cNvSpPr/>
          <p:nvPr/>
        </p:nvSpPr>
        <p:spPr>
          <a:xfrm rot="5400000">
            <a:off x="2204194" y="4543169"/>
            <a:ext cx="189899" cy="254792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37104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(addressing)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712992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Question:</a:t>
            </a:r>
          </a:p>
          <a:p>
            <a:pPr lvl="1"/>
            <a:r>
              <a:rPr lang="en-US" dirty="0" smtClean="0"/>
              <a:t>If my storage </a:t>
            </a:r>
            <a:r>
              <a:rPr lang="en-US" b="1" i="1" dirty="0" smtClean="0"/>
              <a:t>device</a:t>
            </a:r>
            <a:r>
              <a:rPr lang="en-US" dirty="0" smtClean="0"/>
              <a:t> can store X </a:t>
            </a:r>
            <a:r>
              <a:rPr lang="en-US" b="1" i="1" dirty="0" smtClean="0">
                <a:solidFill>
                  <a:schemeClr val="accent6"/>
                </a:solidFill>
              </a:rPr>
              <a:t>bytes</a:t>
            </a:r>
            <a:r>
              <a:rPr lang="en-US" dirty="0" smtClean="0">
                <a:solidFill>
                  <a:srgbClr val="000000"/>
                </a:solidFill>
              </a:rPr>
              <a:t>,</a:t>
            </a:r>
            <a:r>
              <a:rPr lang="en-US" b="1" i="1" dirty="0" smtClean="0">
                <a:solidFill>
                  <a:schemeClr val="accent6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how do I access a </a:t>
            </a:r>
            <a:r>
              <a:rPr lang="en-US" u="sng" dirty="0" smtClean="0">
                <a:solidFill>
                  <a:srgbClr val="000000"/>
                </a:solidFill>
              </a:rPr>
              <a:t>particular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b="1" i="1" dirty="0" smtClean="0">
                <a:solidFill>
                  <a:schemeClr val="accent6"/>
                </a:solidFill>
              </a:rPr>
              <a:t>byte</a:t>
            </a:r>
            <a:r>
              <a:rPr lang="en-US" dirty="0" smtClean="0">
                <a:solidFill>
                  <a:srgbClr val="000000"/>
                </a:solidFill>
              </a:rPr>
              <a:t>?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Answer: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Addressing; each </a:t>
            </a:r>
            <a:r>
              <a:rPr lang="en-US" b="1" i="1" dirty="0" smtClean="0">
                <a:solidFill>
                  <a:schemeClr val="accent6"/>
                </a:solidFill>
              </a:rPr>
              <a:t>byte </a:t>
            </a:r>
            <a:r>
              <a:rPr lang="en-US" dirty="0" smtClean="0">
                <a:solidFill>
                  <a:srgbClr val="000000"/>
                </a:solidFill>
              </a:rPr>
              <a:t>has it own address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6819135"/>
              </p:ext>
            </p:extLst>
          </p:nvPr>
        </p:nvGraphicFramePr>
        <p:xfrm>
          <a:off x="2540000" y="5201035"/>
          <a:ext cx="40640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/>
                <a:gridCol w="2032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#</a:t>
                      </a:r>
                      <a:r>
                        <a:rPr lang="en-US" baseline="0" dirty="0" smtClean="0"/>
                        <a:t> of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Name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1024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1kilo-bytes (1Kb)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1024*1024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1mega-bytes</a:t>
                      </a:r>
                      <a:r>
                        <a:rPr lang="en-US" baseline="0" dirty="0" smtClean="0"/>
                        <a:t> (1Mb)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7" name="Group 6"/>
          <p:cNvGrpSpPr/>
          <p:nvPr/>
        </p:nvGrpSpPr>
        <p:grpSpPr>
          <a:xfrm>
            <a:off x="2715996" y="3393456"/>
            <a:ext cx="4786428" cy="295289"/>
            <a:chOff x="1996807" y="4097758"/>
            <a:chExt cx="4786428" cy="295289"/>
          </a:xfrm>
        </p:grpSpPr>
        <p:sp>
          <p:nvSpPr>
            <p:cNvPr id="11" name="Rectangle 10"/>
            <p:cNvSpPr/>
            <p:nvPr/>
          </p:nvSpPr>
          <p:spPr>
            <a:xfrm>
              <a:off x="1996807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320998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2645189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969380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3293571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3617762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941953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266144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590335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4914526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5238717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5562908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5887099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6211290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6535481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641576" y="3356435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bytes</a:t>
            </a:r>
            <a:endParaRPr lang="en-US" dirty="0"/>
          </a:p>
        </p:txBody>
      </p:sp>
      <p:cxnSp>
        <p:nvCxnSpPr>
          <p:cNvPr id="9" name="Straight Arrow Connector 8"/>
          <p:cNvCxnSpPr>
            <a:stCxn id="8" idx="3"/>
            <a:endCxn id="11" idx="1"/>
          </p:cNvCxnSpPr>
          <p:nvPr/>
        </p:nvCxnSpPr>
        <p:spPr>
          <a:xfrm>
            <a:off x="2339203" y="3541101"/>
            <a:ext cx="37679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2715996" y="3725767"/>
            <a:ext cx="247754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3040187" y="3725767"/>
            <a:ext cx="247754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3364378" y="3725767"/>
            <a:ext cx="247754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3688569" y="3725767"/>
            <a:ext cx="247754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4012760" y="3725767"/>
            <a:ext cx="247754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290436" y="3688745"/>
            <a:ext cx="247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478647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Storing Information Compared</a:t>
            </a:r>
            <a:endParaRPr lang="en-US" dirty="0"/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64649686"/>
              </p:ext>
            </p:extLst>
          </p:nvPr>
        </p:nvGraphicFramePr>
        <p:xfrm>
          <a:off x="457200" y="1600200"/>
          <a:ext cx="822960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0"/>
                <a:gridCol w="41148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Literature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Computer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Books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Programs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Chapters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Packages/Modules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Sections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Sub-packages/Sub-modules*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Paragraphs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Functions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Sentences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Statements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Words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Tokens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Characters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Characters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Letter, Number,</a:t>
                      </a:r>
                      <a:r>
                        <a:rPr lang="en-US" baseline="0" dirty="0" smtClean="0"/>
                        <a:t> Symbol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Letter,</a:t>
                      </a:r>
                      <a:r>
                        <a:rPr lang="en-US" baseline="0" dirty="0" smtClean="0"/>
                        <a:t> Number, Symbol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-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Bits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619672" y="5779679"/>
            <a:ext cx="2531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golang.org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pkg</a:t>
            </a:r>
            <a:r>
              <a:rPr lang="en-US" dirty="0">
                <a:hlinkClick r:id="rId2"/>
              </a:rPr>
              <a:t>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522334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2016-09-17_07-47-53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187" r="-1818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7779908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ASCII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34420"/>
          </a:xfrm>
        </p:spPr>
        <p:txBody>
          <a:bodyPr/>
          <a:lstStyle/>
          <a:p>
            <a:r>
              <a:rPr lang="en-US" dirty="0" smtClean="0"/>
              <a:t>A system for defining the </a:t>
            </a:r>
            <a:r>
              <a:rPr lang="en-US" b="1" i="1" dirty="0" smtClean="0">
                <a:solidFill>
                  <a:schemeClr val="accent2">
                    <a:lumMod val="75000"/>
                  </a:schemeClr>
                </a:solidFill>
              </a:rPr>
              <a:t>letters</a:t>
            </a:r>
            <a:r>
              <a:rPr lang="en-US" dirty="0" smtClean="0"/>
              <a:t>, </a:t>
            </a:r>
            <a:r>
              <a:rPr lang="en-US" b="1" i="1" dirty="0" smtClean="0">
                <a:solidFill>
                  <a:schemeClr val="tx2"/>
                </a:solidFill>
              </a:rPr>
              <a:t>numbers</a:t>
            </a:r>
            <a:r>
              <a:rPr lang="en-US" dirty="0" smtClean="0">
                <a:solidFill>
                  <a:schemeClr val="tx2"/>
                </a:solidFill>
              </a:rPr>
              <a:t> </a:t>
            </a:r>
            <a:r>
              <a:rPr lang="en-US" dirty="0" smtClean="0"/>
              <a:t>, and </a:t>
            </a:r>
            <a:r>
              <a:rPr lang="en-US" b="1" i="1" dirty="0" smtClean="0">
                <a:solidFill>
                  <a:srgbClr val="FF0000"/>
                </a:solidFill>
              </a:rPr>
              <a:t>symbols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for groups of 8-bits (byte) values</a:t>
            </a:r>
            <a:endParaRPr lang="en-US" dirty="0"/>
          </a:p>
        </p:txBody>
      </p:sp>
      <p:pic>
        <p:nvPicPr>
          <p:cNvPr id="5" name="Picture 4" descr="2016-09-17_12-53-2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02" y="2643079"/>
            <a:ext cx="6978214" cy="4021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58613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2 – The Basics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Section 4</a:t>
            </a:r>
          </a:p>
          <a:p>
            <a:r>
              <a:rPr lang="en-US" dirty="0" smtClean="0"/>
              <a:t>Data and Data 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8828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Understanding Data Types</a:t>
            </a:r>
          </a:p>
          <a:p>
            <a:pPr lvl="1"/>
            <a:r>
              <a:rPr lang="en-US" dirty="0" smtClean="0"/>
              <a:t>Numbers</a:t>
            </a:r>
          </a:p>
          <a:p>
            <a:pPr lvl="2"/>
            <a:r>
              <a:rPr lang="en-US" dirty="0" smtClean="0"/>
              <a:t>Byte</a:t>
            </a:r>
          </a:p>
          <a:p>
            <a:pPr lvl="2"/>
            <a:r>
              <a:rPr lang="en-US" dirty="0" smtClean="0"/>
              <a:t>Rune</a:t>
            </a:r>
          </a:p>
          <a:p>
            <a:pPr lvl="2"/>
            <a:r>
              <a:rPr lang="en-US" dirty="0" smtClean="0"/>
              <a:t>Integer</a:t>
            </a:r>
          </a:p>
          <a:p>
            <a:pPr lvl="2"/>
            <a:r>
              <a:rPr lang="en-US" dirty="0" smtClean="0"/>
              <a:t>Float</a:t>
            </a:r>
          </a:p>
          <a:p>
            <a:pPr lvl="2"/>
            <a:r>
              <a:rPr lang="en-US" dirty="0" smtClean="0"/>
              <a:t>Complex</a:t>
            </a:r>
          </a:p>
          <a:p>
            <a:pPr lvl="1"/>
            <a:r>
              <a:rPr lang="en-US" dirty="0" smtClean="0"/>
              <a:t>Booleans</a:t>
            </a:r>
          </a:p>
          <a:p>
            <a:pPr lvl="1"/>
            <a:r>
              <a:rPr lang="en-US" dirty="0" smtClean="0"/>
              <a:t>Strings</a:t>
            </a:r>
          </a:p>
          <a:p>
            <a:r>
              <a:rPr lang="en-US" dirty="0" smtClean="0"/>
              <a:t>Data Type Storage (</a:t>
            </a:r>
            <a:r>
              <a:rPr lang="en-US" i="1" dirty="0" smtClean="0"/>
              <a:t>simplified</a:t>
            </a:r>
            <a:r>
              <a:rPr lang="en-US" dirty="0" smtClean="0"/>
              <a:t>)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57916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ASCII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34420"/>
          </a:xfrm>
        </p:spPr>
        <p:txBody>
          <a:bodyPr/>
          <a:lstStyle/>
          <a:p>
            <a:r>
              <a:rPr lang="en-US" dirty="0" smtClean="0"/>
              <a:t>A system for defining the </a:t>
            </a:r>
            <a:r>
              <a:rPr lang="en-US" b="1" i="1" dirty="0" smtClean="0">
                <a:solidFill>
                  <a:schemeClr val="accent2">
                    <a:lumMod val="75000"/>
                  </a:schemeClr>
                </a:solidFill>
              </a:rPr>
              <a:t>letters</a:t>
            </a:r>
            <a:r>
              <a:rPr lang="en-US" dirty="0" smtClean="0"/>
              <a:t>, </a:t>
            </a:r>
            <a:r>
              <a:rPr lang="en-US" b="1" i="1" dirty="0" smtClean="0">
                <a:solidFill>
                  <a:schemeClr val="tx2"/>
                </a:solidFill>
              </a:rPr>
              <a:t>numbers</a:t>
            </a:r>
            <a:r>
              <a:rPr lang="en-US" dirty="0" smtClean="0">
                <a:solidFill>
                  <a:schemeClr val="tx2"/>
                </a:solidFill>
              </a:rPr>
              <a:t> </a:t>
            </a:r>
            <a:r>
              <a:rPr lang="en-US" dirty="0" smtClean="0"/>
              <a:t>, and </a:t>
            </a:r>
            <a:r>
              <a:rPr lang="en-US" b="1" i="1" dirty="0" smtClean="0">
                <a:solidFill>
                  <a:srgbClr val="FF0000"/>
                </a:solidFill>
              </a:rPr>
              <a:t>symbols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for groups of 8-bits (byte) values</a:t>
            </a:r>
            <a:endParaRPr lang="en-US" dirty="0"/>
          </a:p>
        </p:txBody>
      </p:sp>
      <p:pic>
        <p:nvPicPr>
          <p:cNvPr id="5" name="Picture 4" descr="2016-09-17_12-53-2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02" y="2643079"/>
            <a:ext cx="6978214" cy="402192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134440" y="5265938"/>
            <a:ext cx="27137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•"/>
            </a:pPr>
            <a:r>
              <a:rPr lang="en-US" sz="1600" b="1" dirty="0" smtClean="0">
                <a:solidFill>
                  <a:srgbClr val="FF0000"/>
                </a:solidFill>
              </a:rPr>
              <a:t>ASCII</a:t>
            </a:r>
            <a:r>
              <a:rPr lang="en-US" sz="1600" dirty="0" smtClean="0">
                <a:solidFill>
                  <a:srgbClr val="0000FF"/>
                </a:solidFill>
              </a:rPr>
              <a:t> is only one of many encoding standards. Go Lang uses </a:t>
            </a:r>
            <a:r>
              <a:rPr lang="en-US" sz="1600" b="1" dirty="0" smtClean="0">
                <a:solidFill>
                  <a:srgbClr val="0000FF"/>
                </a:solidFill>
              </a:rPr>
              <a:t>utf-8</a:t>
            </a:r>
            <a:r>
              <a:rPr lang="en-US" sz="1600" dirty="0" smtClean="0">
                <a:solidFill>
                  <a:srgbClr val="0000FF"/>
                </a:solidFill>
              </a:rPr>
              <a:t>, which supports 8, 16, 24, and 32-bits encoding.</a:t>
            </a:r>
            <a:endParaRPr lang="en-US" sz="16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45789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1 – Installation and Setup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Section 2</a:t>
            </a:r>
          </a:p>
          <a:p>
            <a:r>
              <a:rPr lang="en-US" dirty="0" smtClean="0"/>
              <a:t>Go Tools and Plugin Setup for Mac OS 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91031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Values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62389111"/>
              </p:ext>
            </p:extLst>
          </p:nvPr>
        </p:nvGraphicFramePr>
        <p:xfrm>
          <a:off x="1445659" y="1600200"/>
          <a:ext cx="274320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Column 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Verrol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3.14159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13.87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9/11/2001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02112890"/>
              </p:ext>
            </p:extLst>
          </p:nvPr>
        </p:nvGraphicFramePr>
        <p:xfrm>
          <a:off x="4904905" y="1600200"/>
          <a:ext cx="274320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Column 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5e19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0.085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solid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orange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J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 + 7i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7399775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Categorizing Values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43602978"/>
              </p:ext>
            </p:extLst>
          </p:nvPr>
        </p:nvGraphicFramePr>
        <p:xfrm>
          <a:off x="1445659" y="1600200"/>
          <a:ext cx="274320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Column 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Verrol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3.14159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13.87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9/11/2001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96007206"/>
              </p:ext>
            </p:extLst>
          </p:nvPr>
        </p:nvGraphicFramePr>
        <p:xfrm>
          <a:off x="4904905" y="1600200"/>
          <a:ext cx="274320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Column 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5e19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0.085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solid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orange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J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 + 7i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Rectangle 2"/>
          <p:cNvSpPr/>
          <p:nvPr/>
        </p:nvSpPr>
        <p:spPr>
          <a:xfrm>
            <a:off x="1445661" y="5137134"/>
            <a:ext cx="1363962" cy="56912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5, 19, 5e19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962023" y="5137134"/>
            <a:ext cx="1363962" cy="569129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3.14159, 13.87, 0.085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478385" y="5137134"/>
            <a:ext cx="1363962" cy="56912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true, false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994747" y="5137134"/>
            <a:ext cx="1363962" cy="56912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Verrol</a:t>
            </a:r>
            <a:r>
              <a:rPr lang="en-US" dirty="0" smtClean="0"/>
              <a:t>, solid, orange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445660" y="5774791"/>
            <a:ext cx="1363962" cy="56912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A, B, j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2962022" y="5774791"/>
            <a:ext cx="1363962" cy="56912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9/11/2001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4478384" y="5774791"/>
            <a:ext cx="1363962" cy="56912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 + 7i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571605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Data &amp; Data Type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What is  ‘data’?</a:t>
            </a:r>
          </a:p>
          <a:p>
            <a:pPr lvl="1"/>
            <a:r>
              <a:rPr lang="en-US" dirty="0" smtClean="0"/>
              <a:t>‘data’ is another name for ‘value’</a:t>
            </a:r>
          </a:p>
          <a:p>
            <a:pPr lvl="2"/>
            <a:r>
              <a:rPr lang="en-US" dirty="0" smtClean="0"/>
              <a:t>The words ‘data’ and ‘value’ can be used interchangeably</a:t>
            </a:r>
          </a:p>
          <a:p>
            <a:r>
              <a:rPr lang="en-US" dirty="0" smtClean="0"/>
              <a:t>What is ‘data type’?</a:t>
            </a:r>
          </a:p>
          <a:p>
            <a:pPr lvl="1"/>
            <a:r>
              <a:rPr lang="en-US" dirty="0" err="1" smtClean="0"/>
              <a:t>Verrol’s</a:t>
            </a:r>
            <a:r>
              <a:rPr lang="en-US" dirty="0" smtClean="0"/>
              <a:t> definition:</a:t>
            </a:r>
          </a:p>
          <a:p>
            <a:pPr lvl="2"/>
            <a:r>
              <a:rPr lang="en-US" dirty="0" smtClean="0"/>
              <a:t>A ‘data type’ is the </a:t>
            </a:r>
            <a:r>
              <a:rPr lang="en-US" b="1" i="1" dirty="0" smtClean="0">
                <a:solidFill>
                  <a:srgbClr val="008000"/>
                </a:solidFill>
              </a:rPr>
              <a:t>formal </a:t>
            </a:r>
            <a:r>
              <a:rPr lang="en-US" dirty="0" smtClean="0"/>
              <a:t>specification of the </a:t>
            </a:r>
            <a:r>
              <a:rPr lang="en-US" b="1" i="1" dirty="0" smtClean="0">
                <a:solidFill>
                  <a:srgbClr val="3366FF"/>
                </a:solidFill>
              </a:rPr>
              <a:t>interpretation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and </a:t>
            </a:r>
            <a:r>
              <a:rPr lang="en-US" b="1" i="1" dirty="0" smtClean="0">
                <a:solidFill>
                  <a:srgbClr val="3366FF"/>
                </a:solidFill>
              </a:rPr>
              <a:t>representation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of a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value</a:t>
            </a:r>
          </a:p>
          <a:p>
            <a:pPr lvl="2"/>
            <a:r>
              <a:rPr lang="en-US" dirty="0" smtClean="0"/>
              <a:t>In other words, a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value </a:t>
            </a:r>
            <a:r>
              <a:rPr lang="en-US" dirty="0" smtClean="0"/>
              <a:t>of a certain </a:t>
            </a:r>
            <a:r>
              <a:rPr lang="en-US" b="1" i="1" dirty="0" smtClean="0">
                <a:solidFill>
                  <a:schemeClr val="accent2"/>
                </a:solidFill>
              </a:rPr>
              <a:t>type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dirty="0" smtClean="0"/>
              <a:t>must meet all the characteristics of the </a:t>
            </a:r>
            <a:r>
              <a:rPr lang="en-US" b="1" i="1" dirty="0" smtClean="0">
                <a:solidFill>
                  <a:schemeClr val="accent2"/>
                </a:solidFill>
              </a:rPr>
              <a:t>type</a:t>
            </a:r>
          </a:p>
          <a:p>
            <a:pPr lvl="2"/>
            <a:r>
              <a:rPr lang="en-US" dirty="0" smtClean="0">
                <a:solidFill>
                  <a:srgbClr val="000000"/>
                </a:solidFill>
              </a:rPr>
              <a:t>A</a:t>
            </a:r>
            <a:r>
              <a:rPr lang="en-US" b="1" i="1" dirty="0" smtClean="0">
                <a:solidFill>
                  <a:schemeClr val="accent2"/>
                </a:solidFill>
              </a:rPr>
              <a:t> type </a:t>
            </a:r>
            <a:r>
              <a:rPr lang="en-US" dirty="0" smtClean="0"/>
              <a:t>defines which </a:t>
            </a:r>
            <a:r>
              <a:rPr lang="en-US" b="1" i="1" dirty="0" smtClean="0">
                <a:solidFill>
                  <a:srgbClr val="800000"/>
                </a:solidFill>
              </a:rPr>
              <a:t>operations</a:t>
            </a:r>
            <a:r>
              <a:rPr lang="en-US" dirty="0" smtClean="0">
                <a:solidFill>
                  <a:srgbClr val="800000"/>
                </a:solidFill>
              </a:rPr>
              <a:t> </a:t>
            </a:r>
            <a:r>
              <a:rPr lang="en-US" dirty="0" smtClean="0"/>
              <a:t>are </a:t>
            </a:r>
            <a:r>
              <a:rPr lang="en-US" b="1" i="1" dirty="0" smtClean="0">
                <a:solidFill>
                  <a:schemeClr val="accent4">
                    <a:lumMod val="75000"/>
                  </a:schemeClr>
                </a:solidFill>
              </a:rPr>
              <a:t>valid</a:t>
            </a:r>
          </a:p>
          <a:p>
            <a:r>
              <a:rPr lang="en-US" dirty="0" smtClean="0"/>
              <a:t>Examples of types:</a:t>
            </a:r>
          </a:p>
          <a:p>
            <a:pPr lvl="1"/>
            <a:r>
              <a:rPr lang="en-US" dirty="0" smtClean="0"/>
              <a:t>integer</a:t>
            </a:r>
          </a:p>
          <a:p>
            <a:pPr lvl="1"/>
            <a:r>
              <a:rPr lang="en-US" dirty="0" smtClean="0"/>
              <a:t>float</a:t>
            </a:r>
          </a:p>
          <a:p>
            <a:pPr lvl="1"/>
            <a:r>
              <a:rPr lang="en-US" dirty="0" err="1" smtClean="0"/>
              <a:t>boolean</a:t>
            </a:r>
            <a:endParaRPr lang="en-US" dirty="0" smtClean="0"/>
          </a:p>
          <a:p>
            <a:pPr lvl="1"/>
            <a:r>
              <a:rPr lang="en-US" dirty="0" smtClean="0"/>
              <a:t>String</a:t>
            </a:r>
          </a:p>
          <a:p>
            <a:pPr lvl="1"/>
            <a:r>
              <a:rPr lang="en-US" dirty="0" smtClean="0"/>
              <a:t>Date</a:t>
            </a:r>
          </a:p>
          <a:p>
            <a:pPr lvl="1"/>
            <a:r>
              <a:rPr lang="en-US" dirty="0" smtClean="0"/>
              <a:t>Complex</a:t>
            </a:r>
          </a:p>
        </p:txBody>
      </p:sp>
    </p:spTree>
    <p:extLst>
      <p:ext uri="{BB962C8B-B14F-4D97-AF65-F5344CB8AC3E}">
        <p14:creationId xmlns:p14="http://schemas.microsoft.com/office/powerpoint/2010/main" val="170860620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of Using Types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09095769"/>
              </p:ext>
            </p:extLst>
          </p:nvPr>
        </p:nvGraphicFramePr>
        <p:xfrm>
          <a:off x="457200" y="1600200"/>
          <a:ext cx="82296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Error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uint8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 + 16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r>
                        <a:rPr lang="en-US" baseline="0" dirty="0" smtClean="0"/>
                        <a:t> + “16”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float64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3.1415</a:t>
                      </a:r>
                      <a:r>
                        <a:rPr lang="en-US" baseline="0" dirty="0" smtClean="0"/>
                        <a:t> + 9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3.1415 + true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int32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1093890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243801</a:t>
                      </a:r>
                      <a:r>
                        <a:rPr lang="en-US" baseline="0" dirty="0" smtClean="0"/>
                        <a:t> / “a10b5”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boolean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r>
                        <a:rPr lang="en-US" baseline="0" dirty="0" smtClean="0"/>
                        <a:t> || false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r>
                        <a:rPr lang="en-US" baseline="0" dirty="0" smtClean="0"/>
                        <a:t> + false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string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“hello” + “, “ + </a:t>
                      </a:r>
                      <a:r>
                        <a:rPr lang="en-US" baseline="0" dirty="0" smtClean="0"/>
                        <a:t> “ world”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“hello” *</a:t>
                      </a:r>
                      <a:r>
                        <a:rPr lang="en-US" baseline="0" dirty="0" smtClean="0"/>
                        <a:t> 6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9455400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(addressing)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712992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Question:</a:t>
            </a:r>
          </a:p>
          <a:p>
            <a:pPr lvl="1"/>
            <a:r>
              <a:rPr lang="en-US" dirty="0" smtClean="0"/>
              <a:t>If my storage </a:t>
            </a:r>
            <a:r>
              <a:rPr lang="en-US" b="1" i="1" dirty="0" smtClean="0"/>
              <a:t>device</a:t>
            </a:r>
            <a:r>
              <a:rPr lang="en-US" dirty="0" smtClean="0"/>
              <a:t> can store X </a:t>
            </a:r>
            <a:r>
              <a:rPr lang="en-US" b="1" i="1" dirty="0" smtClean="0">
                <a:solidFill>
                  <a:schemeClr val="accent6"/>
                </a:solidFill>
              </a:rPr>
              <a:t>bytes</a:t>
            </a:r>
            <a:r>
              <a:rPr lang="en-US" dirty="0" smtClean="0">
                <a:solidFill>
                  <a:srgbClr val="000000"/>
                </a:solidFill>
              </a:rPr>
              <a:t>,</a:t>
            </a:r>
            <a:r>
              <a:rPr lang="en-US" b="1" i="1" dirty="0" smtClean="0">
                <a:solidFill>
                  <a:schemeClr val="accent6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how do I access a </a:t>
            </a:r>
            <a:r>
              <a:rPr lang="en-US" u="sng" dirty="0" smtClean="0">
                <a:solidFill>
                  <a:srgbClr val="000000"/>
                </a:solidFill>
              </a:rPr>
              <a:t>particular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b="1" i="1" dirty="0" smtClean="0">
                <a:solidFill>
                  <a:schemeClr val="accent6"/>
                </a:solidFill>
              </a:rPr>
              <a:t>byte</a:t>
            </a:r>
            <a:r>
              <a:rPr lang="en-US" dirty="0" smtClean="0">
                <a:solidFill>
                  <a:srgbClr val="000000"/>
                </a:solidFill>
              </a:rPr>
              <a:t>?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Answer: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Addressing; each </a:t>
            </a:r>
            <a:r>
              <a:rPr lang="en-US" b="1" i="1" dirty="0" smtClean="0">
                <a:solidFill>
                  <a:schemeClr val="accent6"/>
                </a:solidFill>
              </a:rPr>
              <a:t>byte </a:t>
            </a:r>
            <a:r>
              <a:rPr lang="en-US" dirty="0" smtClean="0">
                <a:solidFill>
                  <a:srgbClr val="000000"/>
                </a:solidFill>
              </a:rPr>
              <a:t>has it own address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1420520"/>
              </p:ext>
            </p:extLst>
          </p:nvPr>
        </p:nvGraphicFramePr>
        <p:xfrm>
          <a:off x="2540000" y="5201035"/>
          <a:ext cx="40640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/>
                <a:gridCol w="2032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#</a:t>
                      </a:r>
                      <a:r>
                        <a:rPr lang="en-US" baseline="0" dirty="0" smtClean="0"/>
                        <a:t> of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Name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1024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1kilo-bytes (1Kb)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1024*1024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1mega-bytes</a:t>
                      </a:r>
                      <a:r>
                        <a:rPr lang="en-US" baseline="0" dirty="0" smtClean="0"/>
                        <a:t> (1Mb)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7" name="Group 6"/>
          <p:cNvGrpSpPr/>
          <p:nvPr/>
        </p:nvGrpSpPr>
        <p:grpSpPr>
          <a:xfrm>
            <a:off x="2715996" y="3393456"/>
            <a:ext cx="4786428" cy="295289"/>
            <a:chOff x="1996807" y="4097758"/>
            <a:chExt cx="4786428" cy="295289"/>
          </a:xfrm>
        </p:grpSpPr>
        <p:sp>
          <p:nvSpPr>
            <p:cNvPr id="11" name="Rectangle 10"/>
            <p:cNvSpPr/>
            <p:nvPr/>
          </p:nvSpPr>
          <p:spPr>
            <a:xfrm>
              <a:off x="1996807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320998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2645189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969380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3293571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3617762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941953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266144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590335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4914526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5238717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5562908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5887099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6211290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6535481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072330" y="3356435"/>
            <a:ext cx="1266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bytes/data</a:t>
            </a:r>
            <a:endParaRPr lang="en-US" dirty="0"/>
          </a:p>
        </p:txBody>
      </p:sp>
      <p:cxnSp>
        <p:nvCxnSpPr>
          <p:cNvPr id="9" name="Straight Arrow Connector 8"/>
          <p:cNvCxnSpPr>
            <a:stCxn id="8" idx="3"/>
            <a:endCxn id="11" idx="1"/>
          </p:cNvCxnSpPr>
          <p:nvPr/>
        </p:nvCxnSpPr>
        <p:spPr>
          <a:xfrm>
            <a:off x="2339204" y="3541101"/>
            <a:ext cx="37679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2715996" y="3725767"/>
            <a:ext cx="247754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3040187" y="3725767"/>
            <a:ext cx="247754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3364378" y="3725767"/>
            <a:ext cx="247754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3688569" y="3725767"/>
            <a:ext cx="247754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4012760" y="3725767"/>
            <a:ext cx="247754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290436" y="3688745"/>
            <a:ext cx="247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1293983" y="3716936"/>
            <a:ext cx="92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address</a:t>
            </a:r>
            <a:endParaRPr lang="en-US" dirty="0"/>
          </a:p>
        </p:txBody>
      </p:sp>
      <p:cxnSp>
        <p:nvCxnSpPr>
          <p:cNvPr id="33" name="Straight Arrow Connector 32"/>
          <p:cNvCxnSpPr>
            <a:stCxn id="32" idx="3"/>
          </p:cNvCxnSpPr>
          <p:nvPr/>
        </p:nvCxnSpPr>
        <p:spPr>
          <a:xfrm>
            <a:off x="2216547" y="3901602"/>
            <a:ext cx="51184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810363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Device (simplified)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316956" y="2662174"/>
            <a:ext cx="2510089" cy="153365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Memory </a:t>
            </a:r>
          </a:p>
          <a:p>
            <a:pPr algn="ctr"/>
            <a:r>
              <a:rPr lang="en-US" dirty="0" smtClean="0"/>
              <a:t>Device</a:t>
            </a:r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2354330" y="2887579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2354330" y="3045970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2354330" y="3204361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2354330" y="3555191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2354330" y="3713582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2354330" y="3871973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 rot="5400000">
            <a:off x="2528060" y="3191715"/>
            <a:ext cx="34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5981315" y="2896199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5981315" y="3054590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5981315" y="3212981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5981315" y="3563811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5981315" y="3722202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5981315" y="3880593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 rot="5400000">
            <a:off x="6203426" y="3213117"/>
            <a:ext cx="34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grpSp>
        <p:nvGrpSpPr>
          <p:cNvPr id="27" name="Group 26"/>
          <p:cNvGrpSpPr/>
          <p:nvPr/>
        </p:nvGrpSpPr>
        <p:grpSpPr>
          <a:xfrm rot="16200000">
            <a:off x="4117062" y="4356248"/>
            <a:ext cx="814731" cy="990385"/>
            <a:chOff x="4117062" y="4356248"/>
            <a:chExt cx="814731" cy="990385"/>
          </a:xfrm>
        </p:grpSpPr>
        <p:cxnSp>
          <p:nvCxnSpPr>
            <p:cNvPr id="20" name="Straight Arrow Connector 19"/>
            <p:cNvCxnSpPr/>
            <p:nvPr/>
          </p:nvCxnSpPr>
          <p:spPr>
            <a:xfrm flipV="1">
              <a:off x="4117062" y="4356248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flipV="1">
              <a:off x="4117062" y="4514639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 flipV="1">
              <a:off x="4117062" y="4673030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/>
            <p:nvPr/>
          </p:nvCxnSpPr>
          <p:spPr>
            <a:xfrm flipV="1">
              <a:off x="4117062" y="5023860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/>
            <p:nvPr/>
          </p:nvCxnSpPr>
          <p:spPr>
            <a:xfrm flipV="1">
              <a:off x="4117062" y="5182251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 flipV="1">
              <a:off x="4117062" y="5340642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/>
          <p:cNvSpPr txBox="1"/>
          <p:nvPr/>
        </p:nvSpPr>
        <p:spPr>
          <a:xfrm>
            <a:off x="4358799" y="4610675"/>
            <a:ext cx="34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1005955" y="3251407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address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6895496" y="3238286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data/bytes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4035226" y="5338445"/>
            <a:ext cx="9784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control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995605" y="2742642"/>
            <a:ext cx="282061" cy="12772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0</a:t>
            </a:r>
          </a:p>
          <a:p>
            <a:r>
              <a:rPr lang="en-US" sz="1100" dirty="0" smtClean="0"/>
              <a:t>1</a:t>
            </a:r>
          </a:p>
          <a:p>
            <a:r>
              <a:rPr lang="en-US" sz="1100" dirty="0" smtClean="0"/>
              <a:t>0</a:t>
            </a:r>
          </a:p>
          <a:p>
            <a:r>
              <a:rPr lang="is-IS" sz="1100" dirty="0" smtClean="0"/>
              <a:t>…</a:t>
            </a:r>
            <a:endParaRPr lang="en-US" sz="1100" dirty="0" smtClean="0"/>
          </a:p>
          <a:p>
            <a:r>
              <a:rPr lang="en-US" sz="1100" dirty="0" smtClean="0"/>
              <a:t>1</a:t>
            </a:r>
          </a:p>
          <a:p>
            <a:r>
              <a:rPr lang="en-US" sz="1100" dirty="0" smtClean="0"/>
              <a:t>1</a:t>
            </a:r>
          </a:p>
          <a:p>
            <a:r>
              <a:rPr lang="en-US" sz="1100" dirty="0"/>
              <a:t>1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754465" y="2742642"/>
            <a:ext cx="294885" cy="12772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x</a:t>
            </a:r>
          </a:p>
          <a:p>
            <a:r>
              <a:rPr lang="en-US" sz="1100" dirty="0" smtClean="0"/>
              <a:t>x</a:t>
            </a:r>
          </a:p>
          <a:p>
            <a:r>
              <a:rPr lang="en-US" sz="1100" dirty="0" smtClean="0"/>
              <a:t>x</a:t>
            </a:r>
          </a:p>
          <a:p>
            <a:r>
              <a:rPr lang="is-IS" sz="1100" dirty="0" smtClean="0"/>
              <a:t>…</a:t>
            </a:r>
            <a:endParaRPr lang="en-US" sz="1100" dirty="0" smtClean="0"/>
          </a:p>
          <a:p>
            <a:r>
              <a:rPr lang="en-US" sz="1100" dirty="0" smtClean="0"/>
              <a:t>x</a:t>
            </a:r>
          </a:p>
          <a:p>
            <a:r>
              <a:rPr lang="en-US" sz="1100" dirty="0" smtClean="0"/>
              <a:t>x</a:t>
            </a:r>
          </a:p>
          <a:p>
            <a:r>
              <a:rPr lang="en-US" sz="1100" dirty="0" smtClean="0"/>
              <a:t>x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37631799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Reading/Writing Data 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90847588"/>
              </p:ext>
            </p:extLst>
          </p:nvPr>
        </p:nvGraphicFramePr>
        <p:xfrm>
          <a:off x="457200" y="1600200"/>
          <a:ext cx="8229602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8625"/>
                <a:gridCol w="1150207"/>
                <a:gridCol w="1545592"/>
                <a:gridCol w="1557572"/>
                <a:gridCol w="1509648"/>
                <a:gridCol w="1527958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# of 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#</a:t>
                      </a:r>
                      <a:r>
                        <a:rPr lang="en-US" baseline="0" dirty="0" smtClean="0"/>
                        <a:t> of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8-bits</a:t>
                      </a:r>
                      <a:r>
                        <a:rPr lang="en-US" baseline="0" dirty="0" smtClean="0"/>
                        <a:t> device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16-bits device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32-bits device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64-bits device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629461" y="4289433"/>
            <a:ext cx="5686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 Number of operations to read/write data of various sizes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345519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Device (simplified)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316956" y="2662174"/>
            <a:ext cx="2510089" cy="153365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Memory </a:t>
            </a:r>
          </a:p>
          <a:p>
            <a:pPr algn="ctr"/>
            <a:r>
              <a:rPr lang="en-US" dirty="0" smtClean="0"/>
              <a:t>Device</a:t>
            </a:r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2354330" y="2887579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2354330" y="3045970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2354330" y="3204361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2354330" y="3555191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2354330" y="3713582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2354330" y="3871973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 rot="5400000">
            <a:off x="2528060" y="3191715"/>
            <a:ext cx="34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5981315" y="2896199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5981315" y="3054590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5981315" y="3212981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5981315" y="3563811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5981315" y="3722202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5981315" y="3880593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 rot="5400000">
            <a:off x="6203426" y="3213117"/>
            <a:ext cx="34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grpSp>
        <p:nvGrpSpPr>
          <p:cNvPr id="27" name="Group 26"/>
          <p:cNvGrpSpPr/>
          <p:nvPr/>
        </p:nvGrpSpPr>
        <p:grpSpPr>
          <a:xfrm rot="16200000">
            <a:off x="4117062" y="4356248"/>
            <a:ext cx="814731" cy="990385"/>
            <a:chOff x="4117062" y="4356248"/>
            <a:chExt cx="814731" cy="990385"/>
          </a:xfrm>
        </p:grpSpPr>
        <p:cxnSp>
          <p:nvCxnSpPr>
            <p:cNvPr id="20" name="Straight Arrow Connector 19"/>
            <p:cNvCxnSpPr/>
            <p:nvPr/>
          </p:nvCxnSpPr>
          <p:spPr>
            <a:xfrm flipV="1">
              <a:off x="4117062" y="4356248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flipV="1">
              <a:off x="4117062" y="4514639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 flipV="1">
              <a:off x="4117062" y="4673030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/>
            <p:nvPr/>
          </p:nvCxnSpPr>
          <p:spPr>
            <a:xfrm flipV="1">
              <a:off x="4117062" y="5023860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/>
            <p:nvPr/>
          </p:nvCxnSpPr>
          <p:spPr>
            <a:xfrm flipV="1">
              <a:off x="4117062" y="5182251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 flipV="1">
              <a:off x="4117062" y="5340642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/>
          <p:cNvSpPr txBox="1"/>
          <p:nvPr/>
        </p:nvSpPr>
        <p:spPr>
          <a:xfrm>
            <a:off x="4358799" y="4610675"/>
            <a:ext cx="34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1005955" y="3251407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address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6895496" y="3238286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data/bytes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4035226" y="5338445"/>
            <a:ext cx="9784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control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995605" y="2742642"/>
            <a:ext cx="282061" cy="12772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0</a:t>
            </a:r>
          </a:p>
          <a:p>
            <a:r>
              <a:rPr lang="en-US" sz="1100" dirty="0" smtClean="0"/>
              <a:t>1</a:t>
            </a:r>
          </a:p>
          <a:p>
            <a:r>
              <a:rPr lang="en-US" sz="1100" dirty="0" smtClean="0"/>
              <a:t>0</a:t>
            </a:r>
          </a:p>
          <a:p>
            <a:r>
              <a:rPr lang="is-IS" sz="1100" dirty="0" smtClean="0"/>
              <a:t>…</a:t>
            </a:r>
            <a:endParaRPr lang="en-US" sz="1100" dirty="0" smtClean="0"/>
          </a:p>
          <a:p>
            <a:r>
              <a:rPr lang="en-US" sz="1100" dirty="0" smtClean="0"/>
              <a:t>1</a:t>
            </a:r>
          </a:p>
          <a:p>
            <a:r>
              <a:rPr lang="en-US" sz="1100" dirty="0" smtClean="0"/>
              <a:t>1</a:t>
            </a:r>
          </a:p>
          <a:p>
            <a:r>
              <a:rPr lang="en-US" sz="1100" dirty="0"/>
              <a:t>1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754465" y="2742642"/>
            <a:ext cx="294885" cy="12772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x</a:t>
            </a:r>
          </a:p>
          <a:p>
            <a:r>
              <a:rPr lang="en-US" sz="1100" dirty="0" smtClean="0"/>
              <a:t>x</a:t>
            </a:r>
          </a:p>
          <a:p>
            <a:r>
              <a:rPr lang="en-US" sz="1100" dirty="0" smtClean="0"/>
              <a:t>x</a:t>
            </a:r>
          </a:p>
          <a:p>
            <a:r>
              <a:rPr lang="is-IS" sz="1100" dirty="0" smtClean="0"/>
              <a:t>…</a:t>
            </a:r>
            <a:endParaRPr lang="en-US" sz="1100" dirty="0" smtClean="0"/>
          </a:p>
          <a:p>
            <a:r>
              <a:rPr lang="en-US" sz="1100" dirty="0" smtClean="0"/>
              <a:t>x</a:t>
            </a:r>
          </a:p>
          <a:p>
            <a:r>
              <a:rPr lang="en-US" sz="1100" dirty="0" smtClean="0"/>
              <a:t>x</a:t>
            </a:r>
          </a:p>
          <a:p>
            <a:r>
              <a:rPr lang="en-US" sz="1100" dirty="0" smtClean="0"/>
              <a:t>x</a:t>
            </a:r>
            <a:endParaRPr lang="en-US" sz="1100" dirty="0"/>
          </a:p>
        </p:txBody>
      </p:sp>
      <p:sp>
        <p:nvSpPr>
          <p:cNvPr id="32" name="TextBox 31"/>
          <p:cNvSpPr txBox="1"/>
          <p:nvPr/>
        </p:nvSpPr>
        <p:spPr>
          <a:xfrm>
            <a:off x="4029235" y="5725750"/>
            <a:ext cx="285427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400" dirty="0" smtClean="0"/>
              <a:t>r/w</a:t>
            </a:r>
          </a:p>
          <a:p>
            <a:pPr marL="285750" indent="-285750">
              <a:buFont typeface="Arial"/>
              <a:buChar char="•"/>
            </a:pPr>
            <a:r>
              <a:rPr lang="en-US" sz="1400" dirty="0" smtClean="0"/>
              <a:t>Access size (1, 2, 4, 8 bytes)</a:t>
            </a:r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6525761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Boolean Data Type in Memory</a:t>
            </a:r>
            <a:br>
              <a:rPr lang="en-US" dirty="0" smtClean="0"/>
            </a:br>
            <a:r>
              <a:rPr lang="en-US" dirty="0" smtClean="0"/>
              <a:t>(illustration only)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2"/>
            <a:ext cx="8229600" cy="96986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Since a </a:t>
            </a:r>
            <a:r>
              <a:rPr lang="en-US" sz="2400" dirty="0" err="1" smtClean="0"/>
              <a:t>boolean</a:t>
            </a:r>
            <a:r>
              <a:rPr lang="en-US" sz="2400" dirty="0" smtClean="0"/>
              <a:t> value represents either ‘true’ or ‘false’, it can fit into byte or 8-bits</a:t>
            </a:r>
            <a:endParaRPr lang="en-US" sz="2000" dirty="0" smtClean="0"/>
          </a:p>
        </p:txBody>
      </p:sp>
      <p:sp>
        <p:nvSpPr>
          <p:cNvPr id="5" name="Rectangle 4"/>
          <p:cNvSpPr/>
          <p:nvPr/>
        </p:nvSpPr>
        <p:spPr>
          <a:xfrm>
            <a:off x="2726892" y="4130264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375274" y="4130264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023656" y="4130264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4672038" y="4130264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5320420" y="4130264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5968802" y="4130264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6617184" y="4130264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7265566" y="4130264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1304881" y="4093243"/>
            <a:ext cx="92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1-byte</a:t>
            </a:r>
            <a:endParaRPr lang="en-US" dirty="0"/>
          </a:p>
        </p:txBody>
      </p:sp>
      <p:cxnSp>
        <p:nvCxnSpPr>
          <p:cNvPr id="21" name="Straight Arrow Connector 20"/>
          <p:cNvCxnSpPr>
            <a:stCxn id="20" idx="3"/>
            <a:endCxn id="5" idx="1"/>
          </p:cNvCxnSpPr>
          <p:nvPr/>
        </p:nvCxnSpPr>
        <p:spPr>
          <a:xfrm>
            <a:off x="2227445" y="4277909"/>
            <a:ext cx="49944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3397258" y="4500093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10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4044945" y="4500093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11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4679128" y="4515582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12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5320420" y="4490765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13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5968801" y="4486347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14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1304880" y="4453744"/>
            <a:ext cx="92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address</a:t>
            </a:r>
            <a:endParaRPr lang="en-US" dirty="0"/>
          </a:p>
        </p:txBody>
      </p:sp>
      <p:cxnSp>
        <p:nvCxnSpPr>
          <p:cNvPr id="29" name="Straight Arrow Connector 28"/>
          <p:cNvCxnSpPr>
            <a:stCxn id="28" idx="3"/>
          </p:cNvCxnSpPr>
          <p:nvPr/>
        </p:nvCxnSpPr>
        <p:spPr>
          <a:xfrm>
            <a:off x="2227444" y="4638410"/>
            <a:ext cx="51184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2874570" y="4528283"/>
            <a:ext cx="247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6617183" y="4500093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15</a:t>
            </a:r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7265566" y="4504848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16</a:t>
            </a:r>
            <a:endParaRPr lang="en-US" dirty="0"/>
          </a:p>
        </p:txBody>
      </p:sp>
      <p:sp>
        <p:nvSpPr>
          <p:cNvPr id="47" name="Content Placeholder 2"/>
          <p:cNvSpPr txBox="1">
            <a:spLocks/>
          </p:cNvSpPr>
          <p:nvPr/>
        </p:nvSpPr>
        <p:spPr>
          <a:xfrm>
            <a:off x="609600" y="2474109"/>
            <a:ext cx="8229600" cy="147384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Assume that</a:t>
            </a:r>
          </a:p>
          <a:p>
            <a:pPr lvl="1"/>
            <a:r>
              <a:rPr lang="en-US" sz="2000" dirty="0" smtClean="0"/>
              <a:t>‘false’ is represented by the numeric value 0</a:t>
            </a:r>
          </a:p>
          <a:p>
            <a:pPr lvl="1"/>
            <a:r>
              <a:rPr lang="en-US" sz="2000" dirty="0" smtClean="0"/>
              <a:t>‘true’ is represented by the numeric value 1</a:t>
            </a:r>
          </a:p>
          <a:p>
            <a:r>
              <a:rPr lang="en-US" sz="2400" dirty="0" smtClean="0"/>
              <a:t>3 </a:t>
            </a:r>
            <a:r>
              <a:rPr lang="en-US" sz="2400" dirty="0" err="1" smtClean="0"/>
              <a:t>boolean</a:t>
            </a:r>
            <a:r>
              <a:rPr lang="en-US" sz="2400" dirty="0" smtClean="0"/>
              <a:t> values in memory might look like:</a:t>
            </a:r>
            <a:endParaRPr lang="en-US" sz="2400" dirty="0"/>
          </a:p>
        </p:txBody>
      </p:sp>
      <p:sp>
        <p:nvSpPr>
          <p:cNvPr id="48" name="TextBox 47"/>
          <p:cNvSpPr txBox="1"/>
          <p:nvPr/>
        </p:nvSpPr>
        <p:spPr>
          <a:xfrm>
            <a:off x="3375274" y="5181263"/>
            <a:ext cx="648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false</a:t>
            </a:r>
            <a:endParaRPr lang="en-US" dirty="0"/>
          </a:p>
        </p:txBody>
      </p:sp>
      <p:cxnSp>
        <p:nvCxnSpPr>
          <p:cNvPr id="49" name="Straight Arrow Connector 48"/>
          <p:cNvCxnSpPr>
            <a:stCxn id="48" idx="0"/>
          </p:cNvCxnSpPr>
          <p:nvPr/>
        </p:nvCxnSpPr>
        <p:spPr>
          <a:xfrm flipH="1" flipV="1">
            <a:off x="3690249" y="4897615"/>
            <a:ext cx="9216" cy="2836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5320420" y="5184189"/>
            <a:ext cx="648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false</a:t>
            </a:r>
            <a:endParaRPr lang="en-US" dirty="0"/>
          </a:p>
        </p:txBody>
      </p:sp>
      <p:cxnSp>
        <p:nvCxnSpPr>
          <p:cNvPr id="54" name="Straight Arrow Connector 53"/>
          <p:cNvCxnSpPr>
            <a:stCxn id="53" idx="0"/>
          </p:cNvCxnSpPr>
          <p:nvPr/>
        </p:nvCxnSpPr>
        <p:spPr>
          <a:xfrm flipH="1" flipV="1">
            <a:off x="5635395" y="4900541"/>
            <a:ext cx="9216" cy="2836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5959586" y="5181263"/>
            <a:ext cx="648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true</a:t>
            </a:r>
            <a:endParaRPr lang="en-US" dirty="0"/>
          </a:p>
        </p:txBody>
      </p:sp>
      <p:cxnSp>
        <p:nvCxnSpPr>
          <p:cNvPr id="57" name="Straight Arrow Connector 56"/>
          <p:cNvCxnSpPr>
            <a:stCxn id="55" idx="0"/>
          </p:cNvCxnSpPr>
          <p:nvPr/>
        </p:nvCxnSpPr>
        <p:spPr>
          <a:xfrm flipH="1" flipV="1">
            <a:off x="6274561" y="4897615"/>
            <a:ext cx="9216" cy="2836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592138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Byte Data Type in Memory</a:t>
            </a:r>
            <a:br>
              <a:rPr lang="en-US" dirty="0" smtClean="0"/>
            </a:br>
            <a:r>
              <a:rPr lang="en-US" dirty="0" smtClean="0"/>
              <a:t>(illustration only)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2"/>
            <a:ext cx="8229600" cy="96986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Since a ‘byte’ by definition is 8-bits, any value using 8-bits can be stored in a byte</a:t>
            </a:r>
            <a:endParaRPr lang="en-US" sz="2000" dirty="0" smtClean="0"/>
          </a:p>
        </p:txBody>
      </p:sp>
      <p:sp>
        <p:nvSpPr>
          <p:cNvPr id="5" name="Rectangle 4"/>
          <p:cNvSpPr/>
          <p:nvPr/>
        </p:nvSpPr>
        <p:spPr>
          <a:xfrm>
            <a:off x="2726892" y="4519679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375274" y="4519679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023656" y="4519679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4672038" y="4519679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5320420" y="4519679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120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5968802" y="4519679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-10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6617184" y="4519679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7265566" y="4519679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255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1304881" y="4482658"/>
            <a:ext cx="92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1-byte</a:t>
            </a:r>
            <a:endParaRPr lang="en-US" dirty="0"/>
          </a:p>
        </p:txBody>
      </p:sp>
      <p:cxnSp>
        <p:nvCxnSpPr>
          <p:cNvPr id="21" name="Straight Arrow Connector 20"/>
          <p:cNvCxnSpPr>
            <a:stCxn id="20" idx="3"/>
            <a:endCxn id="5" idx="1"/>
          </p:cNvCxnSpPr>
          <p:nvPr/>
        </p:nvCxnSpPr>
        <p:spPr>
          <a:xfrm>
            <a:off x="2227445" y="4667324"/>
            <a:ext cx="49944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3397258" y="4889508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10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4044945" y="4889508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11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4679128" y="4904997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12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5320420" y="4880180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13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5968801" y="4875762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14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1304880" y="4843159"/>
            <a:ext cx="92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address</a:t>
            </a:r>
            <a:endParaRPr lang="en-US" dirty="0"/>
          </a:p>
        </p:txBody>
      </p:sp>
      <p:cxnSp>
        <p:nvCxnSpPr>
          <p:cNvPr id="29" name="Straight Arrow Connector 28"/>
          <p:cNvCxnSpPr>
            <a:stCxn id="28" idx="3"/>
          </p:cNvCxnSpPr>
          <p:nvPr/>
        </p:nvCxnSpPr>
        <p:spPr>
          <a:xfrm>
            <a:off x="2227444" y="5027825"/>
            <a:ext cx="51184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2874570" y="4917698"/>
            <a:ext cx="247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6617183" y="4889508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15</a:t>
            </a:r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7265566" y="4894263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16</a:t>
            </a:r>
            <a:endParaRPr lang="en-US" dirty="0"/>
          </a:p>
        </p:txBody>
      </p:sp>
      <p:sp>
        <p:nvSpPr>
          <p:cNvPr id="47" name="Content Placeholder 2"/>
          <p:cNvSpPr txBox="1">
            <a:spLocks/>
          </p:cNvSpPr>
          <p:nvPr/>
        </p:nvSpPr>
        <p:spPr>
          <a:xfrm>
            <a:off x="609600" y="2474109"/>
            <a:ext cx="8229600" cy="179136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Assume that the following values are to be stored in memory:</a:t>
            </a:r>
          </a:p>
          <a:p>
            <a:pPr lvl="1"/>
            <a:r>
              <a:rPr lang="en-US" sz="2000" dirty="0" smtClean="0"/>
              <a:t>The value 0 can fit in a byte (signed or unsigned)</a:t>
            </a:r>
          </a:p>
          <a:p>
            <a:pPr lvl="1"/>
            <a:r>
              <a:rPr lang="en-US" sz="2000" dirty="0" smtClean="0"/>
              <a:t>The value 120 can fit in a byte (signed or unsigned)</a:t>
            </a:r>
          </a:p>
          <a:p>
            <a:pPr lvl="1"/>
            <a:r>
              <a:rPr lang="en-US" sz="2000" dirty="0" smtClean="0"/>
              <a:t>The value -10 can fit in a ‘signed byte’</a:t>
            </a:r>
          </a:p>
          <a:p>
            <a:pPr lvl="1"/>
            <a:r>
              <a:rPr lang="en-US" sz="2000" dirty="0" smtClean="0"/>
              <a:t>The value 255 can fit in an ‘unsigned byte’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3375274" y="5570678"/>
            <a:ext cx="648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0</a:t>
            </a:r>
            <a:endParaRPr lang="en-US" dirty="0"/>
          </a:p>
        </p:txBody>
      </p:sp>
      <p:cxnSp>
        <p:nvCxnSpPr>
          <p:cNvPr id="49" name="Straight Arrow Connector 48"/>
          <p:cNvCxnSpPr>
            <a:stCxn id="48" idx="0"/>
          </p:cNvCxnSpPr>
          <p:nvPr/>
        </p:nvCxnSpPr>
        <p:spPr>
          <a:xfrm flipH="1" flipV="1">
            <a:off x="3690249" y="5287030"/>
            <a:ext cx="9216" cy="2836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5320420" y="5573604"/>
            <a:ext cx="648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120</a:t>
            </a:r>
            <a:endParaRPr lang="en-US" dirty="0"/>
          </a:p>
        </p:txBody>
      </p:sp>
      <p:cxnSp>
        <p:nvCxnSpPr>
          <p:cNvPr id="54" name="Straight Arrow Connector 53"/>
          <p:cNvCxnSpPr>
            <a:stCxn id="53" idx="0"/>
          </p:cNvCxnSpPr>
          <p:nvPr/>
        </p:nvCxnSpPr>
        <p:spPr>
          <a:xfrm flipH="1" flipV="1">
            <a:off x="5635395" y="5289956"/>
            <a:ext cx="9216" cy="2836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5959586" y="5570678"/>
            <a:ext cx="648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-10</a:t>
            </a:r>
            <a:endParaRPr lang="en-US" dirty="0"/>
          </a:p>
        </p:txBody>
      </p:sp>
      <p:cxnSp>
        <p:nvCxnSpPr>
          <p:cNvPr id="57" name="Straight Arrow Connector 56"/>
          <p:cNvCxnSpPr>
            <a:stCxn id="55" idx="0"/>
          </p:cNvCxnSpPr>
          <p:nvPr/>
        </p:nvCxnSpPr>
        <p:spPr>
          <a:xfrm flipH="1" flipV="1">
            <a:off x="6274561" y="5287030"/>
            <a:ext cx="9216" cy="2836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7265566" y="5573604"/>
            <a:ext cx="648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-10</a:t>
            </a:r>
            <a:endParaRPr lang="en-US" dirty="0"/>
          </a:p>
        </p:txBody>
      </p:sp>
      <p:cxnSp>
        <p:nvCxnSpPr>
          <p:cNvPr id="32" name="Straight Arrow Connector 31"/>
          <p:cNvCxnSpPr>
            <a:stCxn id="31" idx="0"/>
          </p:cNvCxnSpPr>
          <p:nvPr/>
        </p:nvCxnSpPr>
        <p:spPr>
          <a:xfrm flipH="1" flipV="1">
            <a:off x="7580541" y="5289956"/>
            <a:ext cx="9216" cy="2836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970488" y="5456849"/>
            <a:ext cx="12569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interpreted</a:t>
            </a:r>
          </a:p>
          <a:p>
            <a:r>
              <a:rPr lang="en-US" dirty="0" smtClean="0"/>
              <a:t>value</a:t>
            </a:r>
            <a:endParaRPr lang="en-US" dirty="0"/>
          </a:p>
        </p:txBody>
      </p:sp>
      <p:cxnSp>
        <p:nvCxnSpPr>
          <p:cNvPr id="35" name="Straight Arrow Connector 34"/>
          <p:cNvCxnSpPr>
            <a:stCxn id="34" idx="3"/>
          </p:cNvCxnSpPr>
          <p:nvPr/>
        </p:nvCxnSpPr>
        <p:spPr>
          <a:xfrm flipV="1">
            <a:off x="2227445" y="5775156"/>
            <a:ext cx="499447" cy="485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30724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 OS X Installation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Download the ‘Required Software’ for your platform</a:t>
            </a:r>
            <a:r>
              <a:rPr lang="en-US" dirty="0" smtClean="0"/>
              <a:t>: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 </a:t>
            </a:r>
            <a:r>
              <a:rPr lang="en-US" dirty="0" err="1" smtClean="0"/>
              <a:t>Git</a:t>
            </a:r>
            <a:endParaRPr lang="en-US" dirty="0" smtClean="0"/>
          </a:p>
          <a:p>
            <a:pPr marL="914400" lvl="1" indent="-514350"/>
            <a:r>
              <a:rPr lang="en-US" dirty="0" smtClean="0"/>
              <a:t>Create a .</a:t>
            </a:r>
            <a:r>
              <a:rPr lang="en-US" dirty="0" err="1" smtClean="0"/>
              <a:t>gitconfig</a:t>
            </a:r>
            <a:r>
              <a:rPr lang="en-US" dirty="0" smtClean="0"/>
              <a:t> file in $HOME/.</a:t>
            </a:r>
            <a:r>
              <a:rPr lang="en-US" dirty="0" err="1" smtClean="0"/>
              <a:t>gitconf</a:t>
            </a:r>
            <a:r>
              <a:rPr lang="en-US" dirty="0" smtClean="0"/>
              <a:t>:</a:t>
            </a:r>
          </a:p>
          <a:p>
            <a:pPr marL="1314450" lvl="2" indent="-514350"/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 err="1" smtClean="0"/>
              <a:t>config</a:t>
            </a:r>
            <a:r>
              <a:rPr lang="en-US" dirty="0" smtClean="0"/>
              <a:t> --global </a:t>
            </a:r>
            <a:r>
              <a:rPr lang="en-US" dirty="0" err="1" smtClean="0"/>
              <a:t>user.email</a:t>
            </a:r>
            <a:r>
              <a:rPr lang="en-US" dirty="0" smtClean="0"/>
              <a:t> </a:t>
            </a:r>
            <a:r>
              <a:rPr lang="en-US" dirty="0" smtClean="0">
                <a:hlinkClick r:id="rId2"/>
              </a:rPr>
              <a:t>“your@email.com</a:t>
            </a:r>
            <a:r>
              <a:rPr lang="en-US" dirty="0" smtClean="0"/>
              <a:t>”</a:t>
            </a:r>
          </a:p>
          <a:p>
            <a:pPr marL="1314450" lvl="2" indent="-514350"/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 err="1" smtClean="0"/>
              <a:t>config</a:t>
            </a:r>
            <a:r>
              <a:rPr lang="en-US" dirty="0" smtClean="0"/>
              <a:t> --global </a:t>
            </a:r>
            <a:r>
              <a:rPr lang="en-US" dirty="0" err="1" smtClean="0"/>
              <a:t>user.name</a:t>
            </a:r>
            <a:r>
              <a:rPr lang="en-US" dirty="0" smtClean="0"/>
              <a:t> “your name”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 Go tools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Create GOPATH home directory </a:t>
            </a:r>
          </a:p>
          <a:p>
            <a:pPr marL="1314450" lvl="2" indent="-514350"/>
            <a:r>
              <a:rPr lang="en-US" dirty="0" smtClean="0"/>
              <a:t>$ </a:t>
            </a:r>
            <a:r>
              <a:rPr lang="en-US" dirty="0" err="1"/>
              <a:t>mkdir</a:t>
            </a:r>
            <a:r>
              <a:rPr lang="en-US" dirty="0"/>
              <a:t> –p $HOME/</a:t>
            </a:r>
            <a:r>
              <a:rPr lang="en-US" dirty="0" err="1"/>
              <a:t>lcp</a:t>
            </a:r>
            <a:r>
              <a:rPr lang="en-US" dirty="0"/>
              <a:t>/go-</a:t>
            </a:r>
            <a:r>
              <a:rPr lang="en-US" dirty="0" err="1"/>
              <a:t>lang</a:t>
            </a:r>
            <a:r>
              <a:rPr lang="en-US" dirty="0"/>
              <a:t>-</a:t>
            </a:r>
            <a:r>
              <a:rPr lang="en-US" dirty="0" smtClean="0"/>
              <a:t>programming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Set GOPATH </a:t>
            </a:r>
            <a:r>
              <a:rPr lang="en-US" dirty="0" err="1" smtClean="0"/>
              <a:t>env</a:t>
            </a:r>
            <a:r>
              <a:rPr lang="en-US" dirty="0" smtClean="0"/>
              <a:t> to point this directory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 Visual Studio Code</a:t>
            </a:r>
          </a:p>
          <a:p>
            <a:pPr marL="914400" lvl="1" indent="-514350"/>
            <a:r>
              <a:rPr lang="en-US" dirty="0" smtClean="0"/>
              <a:t>Install Go plugin</a:t>
            </a:r>
          </a:p>
        </p:txBody>
      </p:sp>
    </p:spTree>
    <p:extLst>
      <p:ext uri="{BB962C8B-B14F-4D97-AF65-F5344CB8AC3E}">
        <p14:creationId xmlns:p14="http://schemas.microsoft.com/office/powerpoint/2010/main" val="15400165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Integer (2-bytes)Data Type in Memory</a:t>
            </a:r>
            <a:br>
              <a:rPr lang="en-US" dirty="0" smtClean="0"/>
            </a:br>
            <a:r>
              <a:rPr lang="en-US" dirty="0" smtClean="0"/>
              <a:t>(illustration only)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2"/>
            <a:ext cx="8229600" cy="2761121"/>
          </a:xfrm>
        </p:spPr>
        <p:txBody>
          <a:bodyPr>
            <a:normAutofit/>
          </a:bodyPr>
          <a:lstStyle/>
          <a:p>
            <a:r>
              <a:rPr lang="en-US" sz="2400" dirty="0" smtClean="0"/>
              <a:t>2-bytes can represent:</a:t>
            </a:r>
          </a:p>
          <a:p>
            <a:pPr lvl="1"/>
            <a:r>
              <a:rPr lang="en-US" sz="2000" dirty="0" smtClean="0"/>
              <a:t>‘signed’ numbers </a:t>
            </a:r>
            <a:r>
              <a:rPr lang="en-US" sz="2000" dirty="0"/>
              <a:t>-32,767 </a:t>
            </a:r>
            <a:r>
              <a:rPr lang="en-US" sz="2000" dirty="0" smtClean="0"/>
              <a:t>to </a:t>
            </a:r>
            <a:r>
              <a:rPr lang="en-US" sz="1600" dirty="0"/>
              <a:t>32,767 </a:t>
            </a:r>
            <a:endParaRPr lang="en-US" sz="1600" dirty="0" smtClean="0"/>
          </a:p>
          <a:p>
            <a:pPr lvl="1"/>
            <a:r>
              <a:rPr lang="en-US" sz="2100" dirty="0" smtClean="0"/>
              <a:t>‘unsigned’ numbers 65,534</a:t>
            </a:r>
          </a:p>
          <a:p>
            <a:r>
              <a:rPr lang="en-US" sz="2400" dirty="0" smtClean="0"/>
              <a:t>The following values can all be stored in 2-bytes, either signed or unsigned as appropriate:</a:t>
            </a:r>
            <a:endParaRPr lang="en-US" sz="2000" dirty="0" smtClean="0"/>
          </a:p>
          <a:p>
            <a:pPr lvl="1"/>
            <a:r>
              <a:rPr lang="en-US" sz="2000" dirty="0" smtClean="0"/>
              <a:t>0, 54986, -10, and -32012</a:t>
            </a:r>
            <a:endParaRPr lang="en-US" sz="2000" dirty="0"/>
          </a:p>
          <a:p>
            <a:endParaRPr lang="en-US" sz="2000" dirty="0"/>
          </a:p>
          <a:p>
            <a:pPr lvl="1"/>
            <a:endParaRPr lang="en-US" sz="1600" dirty="0" smtClean="0"/>
          </a:p>
        </p:txBody>
      </p:sp>
      <p:sp>
        <p:nvSpPr>
          <p:cNvPr id="5" name="Rectangle 4"/>
          <p:cNvSpPr/>
          <p:nvPr/>
        </p:nvSpPr>
        <p:spPr>
          <a:xfrm>
            <a:off x="2684955" y="4879139"/>
            <a:ext cx="1207301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981719" y="4879139"/>
            <a:ext cx="1192407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54986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5278483" y="4879139"/>
            <a:ext cx="1185316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-10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6575247" y="4879139"/>
            <a:ext cx="1185317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-32012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1262944" y="4842118"/>
            <a:ext cx="92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2-byte</a:t>
            </a:r>
            <a:endParaRPr lang="en-US" dirty="0"/>
          </a:p>
        </p:txBody>
      </p:sp>
      <p:cxnSp>
        <p:nvCxnSpPr>
          <p:cNvPr id="21" name="Straight Arrow Connector 20"/>
          <p:cNvCxnSpPr>
            <a:stCxn id="20" idx="3"/>
            <a:endCxn id="5" idx="1"/>
          </p:cNvCxnSpPr>
          <p:nvPr/>
        </p:nvCxnSpPr>
        <p:spPr>
          <a:xfrm>
            <a:off x="2185508" y="5026784"/>
            <a:ext cx="49944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3355321" y="5248968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11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4003008" y="5248968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12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4637191" y="5253103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13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5278483" y="5239640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14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5926864" y="5235222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15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1262943" y="5202619"/>
            <a:ext cx="92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address</a:t>
            </a:r>
            <a:endParaRPr lang="en-US" dirty="0"/>
          </a:p>
        </p:txBody>
      </p:sp>
      <p:cxnSp>
        <p:nvCxnSpPr>
          <p:cNvPr id="29" name="Straight Arrow Connector 28"/>
          <p:cNvCxnSpPr>
            <a:stCxn id="28" idx="3"/>
          </p:cNvCxnSpPr>
          <p:nvPr/>
        </p:nvCxnSpPr>
        <p:spPr>
          <a:xfrm>
            <a:off x="2185507" y="5387285"/>
            <a:ext cx="51184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6575246" y="5248968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16</a:t>
            </a:r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7223629" y="5253723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17</a:t>
            </a:r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7872011" y="4879139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7872011" y="5253723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18</a:t>
            </a:r>
            <a:endParaRPr lang="en-US" dirty="0"/>
          </a:p>
        </p:txBody>
      </p:sp>
      <p:sp>
        <p:nvSpPr>
          <p:cNvPr id="41" name="Rectangle 40"/>
          <p:cNvSpPr/>
          <p:nvPr/>
        </p:nvSpPr>
        <p:spPr>
          <a:xfrm>
            <a:off x="2697356" y="5253103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512872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String Data Type in Memory</a:t>
            </a:r>
            <a:br>
              <a:rPr lang="en-US" dirty="0" smtClean="0"/>
            </a:br>
            <a:r>
              <a:rPr lang="en-US" dirty="0" smtClean="0"/>
              <a:t>(illustration only)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2"/>
            <a:ext cx="8229600" cy="96986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Imagine strings are stored as:</a:t>
            </a:r>
            <a:endParaRPr lang="en-US" sz="2400" dirty="0"/>
          </a:p>
          <a:p>
            <a:pPr lvl="1"/>
            <a:r>
              <a:rPr lang="en-US" sz="2000" dirty="0" smtClean="0"/>
              <a:t>[length (32-bits) | utf-8 characters]</a:t>
            </a:r>
          </a:p>
        </p:txBody>
      </p:sp>
      <p:sp>
        <p:nvSpPr>
          <p:cNvPr id="5" name="Rectangle 4"/>
          <p:cNvSpPr/>
          <p:nvPr/>
        </p:nvSpPr>
        <p:spPr>
          <a:xfrm>
            <a:off x="2726892" y="3460391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375274" y="3460391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023656" y="3460391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‘v’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4672038" y="3460391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‘e’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5320420" y="3460391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‘r’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5968802" y="3460391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‘o’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6617184" y="3460391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‘l’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7265566" y="3460391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609601" y="3423370"/>
            <a:ext cx="1617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utf-8(1-byte)</a:t>
            </a:r>
            <a:endParaRPr lang="en-US" dirty="0"/>
          </a:p>
        </p:txBody>
      </p:sp>
      <p:cxnSp>
        <p:nvCxnSpPr>
          <p:cNvPr id="21" name="Straight Arrow Connector 20"/>
          <p:cNvCxnSpPr>
            <a:stCxn id="20" idx="3"/>
            <a:endCxn id="5" idx="1"/>
          </p:cNvCxnSpPr>
          <p:nvPr/>
        </p:nvCxnSpPr>
        <p:spPr>
          <a:xfrm>
            <a:off x="2227445" y="3608036"/>
            <a:ext cx="49944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3397258" y="3830220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10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4044945" y="3830220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14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4679128" y="3845709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15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5320420" y="3820892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16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5968801" y="3816474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17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609602" y="3783871"/>
            <a:ext cx="1617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address</a:t>
            </a:r>
            <a:endParaRPr lang="en-US" dirty="0"/>
          </a:p>
        </p:txBody>
      </p:sp>
      <p:cxnSp>
        <p:nvCxnSpPr>
          <p:cNvPr id="29" name="Straight Arrow Connector 28"/>
          <p:cNvCxnSpPr>
            <a:stCxn id="28" idx="3"/>
          </p:cNvCxnSpPr>
          <p:nvPr/>
        </p:nvCxnSpPr>
        <p:spPr>
          <a:xfrm>
            <a:off x="2227444" y="3968537"/>
            <a:ext cx="51184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2874570" y="3858410"/>
            <a:ext cx="247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6617183" y="3830220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18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2815668" y="5305035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3464050" y="5305035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4112432" y="5305035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‘</a:t>
            </a:r>
            <a:r>
              <a:rPr lang="en-US" dirty="0"/>
              <a:t>世</a:t>
            </a:r>
            <a:r>
              <a:rPr lang="en-US" dirty="0" smtClean="0"/>
              <a:t>’</a:t>
            </a:r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4760814" y="5305035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‘界’</a:t>
            </a:r>
          </a:p>
        </p:txBody>
      </p:sp>
      <p:sp>
        <p:nvSpPr>
          <p:cNvPr id="41" name="Rectangle 40"/>
          <p:cNvSpPr/>
          <p:nvPr/>
        </p:nvSpPr>
        <p:spPr>
          <a:xfrm>
            <a:off x="5394184" y="5305035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609602" y="5268014"/>
            <a:ext cx="1617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utf8(3-bytes)</a:t>
            </a:r>
            <a:endParaRPr lang="en-US" dirty="0"/>
          </a:p>
        </p:txBody>
      </p:sp>
      <p:cxnSp>
        <p:nvCxnSpPr>
          <p:cNvPr id="43" name="Straight Arrow Connector 42"/>
          <p:cNvCxnSpPr>
            <a:stCxn id="42" idx="3"/>
            <a:endCxn id="34" idx="1"/>
          </p:cNvCxnSpPr>
          <p:nvPr/>
        </p:nvCxnSpPr>
        <p:spPr>
          <a:xfrm>
            <a:off x="2227444" y="5452680"/>
            <a:ext cx="58822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Rectangle 43"/>
          <p:cNvSpPr/>
          <p:nvPr/>
        </p:nvSpPr>
        <p:spPr>
          <a:xfrm>
            <a:off x="3486034" y="5674864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10</a:t>
            </a:r>
            <a:endParaRPr lang="en-US" dirty="0"/>
          </a:p>
        </p:txBody>
      </p:sp>
      <p:sp>
        <p:nvSpPr>
          <p:cNvPr id="45" name="Rectangle 44"/>
          <p:cNvSpPr/>
          <p:nvPr/>
        </p:nvSpPr>
        <p:spPr>
          <a:xfrm>
            <a:off x="4133721" y="5674864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14</a:t>
            </a:r>
            <a:endParaRPr lang="en-US" dirty="0"/>
          </a:p>
        </p:txBody>
      </p:sp>
      <p:sp>
        <p:nvSpPr>
          <p:cNvPr id="46" name="Rectangle 45"/>
          <p:cNvSpPr/>
          <p:nvPr/>
        </p:nvSpPr>
        <p:spPr>
          <a:xfrm>
            <a:off x="4767904" y="5690353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17</a:t>
            </a:r>
            <a:endParaRPr lang="en-US" dirty="0"/>
          </a:p>
        </p:txBody>
      </p:sp>
      <p:sp>
        <p:nvSpPr>
          <p:cNvPr id="50" name="TextBox 49"/>
          <p:cNvSpPr txBox="1"/>
          <p:nvPr/>
        </p:nvSpPr>
        <p:spPr>
          <a:xfrm>
            <a:off x="609600" y="5628515"/>
            <a:ext cx="1617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address</a:t>
            </a:r>
            <a:endParaRPr lang="en-US" dirty="0"/>
          </a:p>
        </p:txBody>
      </p:sp>
      <p:cxnSp>
        <p:nvCxnSpPr>
          <p:cNvPr id="51" name="Straight Arrow Connector 50"/>
          <p:cNvCxnSpPr>
            <a:stCxn id="50" idx="3"/>
          </p:cNvCxnSpPr>
          <p:nvPr/>
        </p:nvCxnSpPr>
        <p:spPr>
          <a:xfrm>
            <a:off x="2227444" y="5813181"/>
            <a:ext cx="60062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2963346" y="5703054"/>
            <a:ext cx="247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56" name="Content Placeholder 2"/>
          <p:cNvSpPr txBox="1">
            <a:spLocks/>
          </p:cNvSpPr>
          <p:nvPr/>
        </p:nvSpPr>
        <p:spPr>
          <a:xfrm>
            <a:off x="609600" y="4348187"/>
            <a:ext cx="8229600" cy="9537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The </a:t>
            </a:r>
            <a:r>
              <a:rPr lang="en-US" sz="2400" dirty="0"/>
              <a:t>string “世界” </a:t>
            </a:r>
            <a:r>
              <a:rPr lang="en-US" sz="2400" dirty="0" smtClean="0"/>
              <a:t>has 2 elements:</a:t>
            </a:r>
          </a:p>
          <a:p>
            <a:pPr lvl="1"/>
            <a:r>
              <a:rPr lang="en-US" sz="2400" dirty="0"/>
              <a:t>‘</a:t>
            </a:r>
            <a:r>
              <a:rPr lang="en-US" sz="2400" dirty="0" smtClean="0"/>
              <a:t>世’, and ‘</a:t>
            </a:r>
            <a:r>
              <a:rPr lang="en-US" sz="2400" dirty="0"/>
              <a:t>界</a:t>
            </a:r>
            <a:r>
              <a:rPr lang="en-US" sz="2400" dirty="0" smtClean="0"/>
              <a:t>’ </a:t>
            </a:r>
            <a:endParaRPr lang="en-US" sz="2400" dirty="0"/>
          </a:p>
        </p:txBody>
      </p:sp>
      <p:sp>
        <p:nvSpPr>
          <p:cNvPr id="39" name="Rectangle 38"/>
          <p:cNvSpPr/>
          <p:nvPr/>
        </p:nvSpPr>
        <p:spPr>
          <a:xfrm>
            <a:off x="5394184" y="5690353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20</a:t>
            </a:r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7265566" y="3834975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19</a:t>
            </a:r>
            <a:endParaRPr lang="en-US" dirty="0"/>
          </a:p>
        </p:txBody>
      </p:sp>
      <p:sp>
        <p:nvSpPr>
          <p:cNvPr id="47" name="Content Placeholder 2"/>
          <p:cNvSpPr txBox="1">
            <a:spLocks/>
          </p:cNvSpPr>
          <p:nvPr/>
        </p:nvSpPr>
        <p:spPr>
          <a:xfrm>
            <a:off x="609600" y="2474109"/>
            <a:ext cx="8229600" cy="9698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The string “</a:t>
            </a:r>
            <a:r>
              <a:rPr lang="en-US" sz="2400" dirty="0" err="1" smtClean="0"/>
              <a:t>verrol</a:t>
            </a:r>
            <a:r>
              <a:rPr lang="en-US" sz="2400" dirty="0" smtClean="0"/>
              <a:t>” has 6 elements:</a:t>
            </a:r>
          </a:p>
          <a:p>
            <a:pPr lvl="1"/>
            <a:r>
              <a:rPr lang="en-US" sz="2400" dirty="0" smtClean="0"/>
              <a:t>‘v’, ‘e’, ‘r’, ‘r’, ‘o’, and ‘l’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6088865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nip Same Side Corner Rectangle 5"/>
          <p:cNvSpPr/>
          <p:nvPr/>
        </p:nvSpPr>
        <p:spPr>
          <a:xfrm>
            <a:off x="0" y="3368497"/>
            <a:ext cx="9144000" cy="978367"/>
          </a:xfrm>
          <a:prstGeom prst="snip2SameRect">
            <a:avLst>
              <a:gd name="adj1" fmla="val 0"/>
              <a:gd name="adj2" fmla="val 0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Section </a:t>
            </a:r>
            <a:r>
              <a:rPr lang="en-US" sz="2400" b="1" dirty="0"/>
              <a:t>5</a:t>
            </a:r>
            <a:r>
              <a:rPr lang="en-US" sz="2400" b="1" dirty="0" smtClean="0"/>
              <a:t> </a:t>
            </a:r>
            <a:r>
              <a:rPr lang="mr-IN" sz="2400" b="1" dirty="0" smtClean="0"/>
              <a:t>–</a:t>
            </a:r>
            <a:r>
              <a:rPr lang="en-US" sz="2400" b="1" dirty="0" smtClean="0"/>
              <a:t> Constants and Variables</a:t>
            </a:r>
            <a:endParaRPr lang="en-US" sz="2400" b="1" dirty="0"/>
          </a:p>
        </p:txBody>
      </p:sp>
      <p:sp>
        <p:nvSpPr>
          <p:cNvPr id="4" name="Rectangle 3"/>
          <p:cNvSpPr/>
          <p:nvPr/>
        </p:nvSpPr>
        <p:spPr>
          <a:xfrm>
            <a:off x="0" y="2286000"/>
            <a:ext cx="9144000" cy="107279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atin typeface="Arial Black"/>
                <a:cs typeface="Arial Black"/>
              </a:rPr>
              <a:t>Chapter 2 : The Basics</a:t>
            </a:r>
            <a:endParaRPr lang="en-US" sz="2800" dirty="0">
              <a:latin typeface="Arial Black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20081754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Defining and Using Constants</a:t>
            </a:r>
          </a:p>
          <a:p>
            <a:r>
              <a:rPr lang="en-US" dirty="0" smtClean="0"/>
              <a:t>Defining and Using Variables</a:t>
            </a:r>
          </a:p>
        </p:txBody>
      </p:sp>
    </p:spTree>
    <p:extLst>
      <p:ext uri="{BB962C8B-B14F-4D97-AF65-F5344CB8AC3E}">
        <p14:creationId xmlns:p14="http://schemas.microsoft.com/office/powerpoint/2010/main" val="370731961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Data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000" dirty="0" err="1" smtClean="0"/>
              <a:t>bool</a:t>
            </a:r>
            <a:endParaRPr lang="en-US" sz="2000" dirty="0"/>
          </a:p>
          <a:p>
            <a:r>
              <a:rPr lang="en-US" sz="2000" dirty="0" smtClean="0"/>
              <a:t>string</a:t>
            </a:r>
            <a:endParaRPr lang="en-US" sz="2000" dirty="0"/>
          </a:p>
          <a:p>
            <a:r>
              <a:rPr lang="en-US" sz="2000" dirty="0"/>
              <a:t>Numeric types</a:t>
            </a:r>
            <a:r>
              <a:rPr lang="en-US" sz="2000" dirty="0" smtClean="0"/>
              <a:t>:</a:t>
            </a:r>
          </a:p>
          <a:p>
            <a:pPr lvl="1"/>
            <a:r>
              <a:rPr lang="en-US" sz="1600" dirty="0" err="1" smtClean="0"/>
              <a:t>uint</a:t>
            </a:r>
            <a:r>
              <a:rPr lang="en-US" sz="1600" dirty="0" smtClean="0"/>
              <a:t>        </a:t>
            </a:r>
            <a:r>
              <a:rPr lang="en-US" sz="1600" dirty="0"/>
              <a:t>either 32 or 64 </a:t>
            </a:r>
            <a:r>
              <a:rPr lang="en-US" sz="1600" dirty="0" smtClean="0"/>
              <a:t>bits</a:t>
            </a:r>
          </a:p>
          <a:p>
            <a:pPr lvl="1"/>
            <a:r>
              <a:rPr lang="en-US" sz="1600" dirty="0" err="1" smtClean="0"/>
              <a:t>int</a:t>
            </a:r>
            <a:r>
              <a:rPr lang="en-US" sz="1600" dirty="0" smtClean="0"/>
              <a:t>         </a:t>
            </a:r>
            <a:r>
              <a:rPr lang="en-US" sz="1600" dirty="0"/>
              <a:t>same size as </a:t>
            </a:r>
            <a:r>
              <a:rPr lang="en-US" sz="1600" dirty="0" err="1" smtClean="0"/>
              <a:t>uint</a:t>
            </a:r>
            <a:endParaRPr lang="en-US" sz="1600" dirty="0" smtClean="0"/>
          </a:p>
          <a:p>
            <a:pPr lvl="1"/>
            <a:r>
              <a:rPr lang="en-US" sz="1600" dirty="0" err="1" smtClean="0"/>
              <a:t>uintptr</a:t>
            </a:r>
            <a:r>
              <a:rPr lang="en-US" sz="1600" dirty="0" smtClean="0"/>
              <a:t>     </a:t>
            </a:r>
            <a:r>
              <a:rPr lang="en-US" sz="1600" dirty="0"/>
              <a:t>an unsigned integer large enough to store the </a:t>
            </a:r>
            <a:r>
              <a:rPr lang="en-US" sz="1600" dirty="0" err="1"/>
              <a:t>uninterpreted</a:t>
            </a:r>
            <a:r>
              <a:rPr lang="en-US" sz="1600" dirty="0"/>
              <a:t> bits </a:t>
            </a:r>
            <a:r>
              <a:rPr lang="en-US" sz="1600" dirty="0" smtClean="0"/>
              <a:t>of a </a:t>
            </a:r>
            <a:r>
              <a:rPr lang="en-US" sz="1600" dirty="0"/>
              <a:t>pointer </a:t>
            </a:r>
            <a:r>
              <a:rPr lang="en-US" sz="1600" dirty="0" smtClean="0"/>
              <a:t>value</a:t>
            </a:r>
          </a:p>
          <a:p>
            <a:pPr lvl="1"/>
            <a:r>
              <a:rPr lang="en-US" sz="1600" dirty="0" smtClean="0"/>
              <a:t>uint8, uint16, uint32, uint64</a:t>
            </a:r>
          </a:p>
          <a:p>
            <a:pPr lvl="1"/>
            <a:r>
              <a:rPr lang="en-US" sz="1600" dirty="0" smtClean="0"/>
              <a:t>int8, int16, int32, int64</a:t>
            </a:r>
          </a:p>
          <a:p>
            <a:pPr lvl="1"/>
            <a:r>
              <a:rPr lang="en-US" sz="1600" dirty="0" smtClean="0"/>
              <a:t>float32     </a:t>
            </a:r>
            <a:r>
              <a:rPr lang="en-US" sz="1600" dirty="0"/>
              <a:t>the set of all IEEE-754 32-bit floating-point </a:t>
            </a:r>
            <a:r>
              <a:rPr lang="en-US" sz="1600" dirty="0" smtClean="0"/>
              <a:t>numbers</a:t>
            </a:r>
          </a:p>
          <a:p>
            <a:pPr lvl="1"/>
            <a:r>
              <a:rPr lang="en-US" sz="1600" dirty="0" smtClean="0"/>
              <a:t>float64     </a:t>
            </a:r>
            <a:r>
              <a:rPr lang="en-US" sz="1600" dirty="0"/>
              <a:t>the set of all IEEE-754 64-bit floating-point </a:t>
            </a:r>
            <a:r>
              <a:rPr lang="en-US" sz="1600" dirty="0" smtClean="0"/>
              <a:t>numbers</a:t>
            </a:r>
          </a:p>
          <a:p>
            <a:pPr lvl="1"/>
            <a:r>
              <a:rPr lang="en-US" sz="1600" dirty="0" smtClean="0"/>
              <a:t>complex64   </a:t>
            </a:r>
            <a:r>
              <a:rPr lang="en-US" sz="1600" dirty="0"/>
              <a:t>the set of all complex numbers with float32 real and imaginary </a:t>
            </a:r>
            <a:r>
              <a:rPr lang="en-US" sz="1600" dirty="0" smtClean="0"/>
              <a:t>parts</a:t>
            </a:r>
          </a:p>
          <a:p>
            <a:pPr lvl="1"/>
            <a:r>
              <a:rPr lang="en-US" sz="1600" dirty="0" smtClean="0"/>
              <a:t>complex128  </a:t>
            </a:r>
            <a:r>
              <a:rPr lang="en-US" sz="1600" dirty="0"/>
              <a:t>the set of all complex numbers with float64 real and imaginary </a:t>
            </a:r>
            <a:r>
              <a:rPr lang="en-US" sz="1600" dirty="0" smtClean="0"/>
              <a:t>parts</a:t>
            </a:r>
          </a:p>
          <a:p>
            <a:pPr lvl="1"/>
            <a:r>
              <a:rPr lang="en-US" sz="1600" dirty="0" smtClean="0"/>
              <a:t>byte        </a:t>
            </a:r>
            <a:r>
              <a:rPr lang="en-US" sz="1600" dirty="0"/>
              <a:t>alias for </a:t>
            </a:r>
            <a:r>
              <a:rPr lang="en-US" sz="1600" dirty="0" smtClean="0"/>
              <a:t>uint8</a:t>
            </a:r>
          </a:p>
          <a:p>
            <a:pPr lvl="1"/>
            <a:r>
              <a:rPr lang="en-US" sz="1600" dirty="0" smtClean="0"/>
              <a:t>rune        </a:t>
            </a:r>
            <a:r>
              <a:rPr lang="en-US" sz="1600" dirty="0"/>
              <a:t>alias for int32 (represents a Unicode code point)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97276673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Value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What is a ‘value’?</a:t>
            </a:r>
          </a:p>
          <a:p>
            <a:r>
              <a:rPr lang="en-US" dirty="0" err="1" smtClean="0"/>
              <a:t>Verrol’s</a:t>
            </a:r>
            <a:r>
              <a:rPr lang="en-US" dirty="0" smtClean="0"/>
              <a:t> definition: </a:t>
            </a:r>
          </a:p>
          <a:p>
            <a:pPr lvl="1"/>
            <a:r>
              <a:rPr lang="en-US" dirty="0" smtClean="0"/>
              <a:t>A value is an </a:t>
            </a:r>
            <a:r>
              <a:rPr lang="en-US" b="1" i="1" dirty="0" smtClean="0">
                <a:solidFill>
                  <a:srgbClr val="008000"/>
                </a:solidFill>
              </a:rPr>
              <a:t>abstraction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smtClean="0"/>
              <a:t>to </a:t>
            </a:r>
            <a:r>
              <a:rPr lang="en-US" b="1" i="1" dirty="0" smtClean="0">
                <a:solidFill>
                  <a:srgbClr val="3366FF"/>
                </a:solidFill>
              </a:rPr>
              <a:t>represent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a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computed</a:t>
            </a:r>
            <a:r>
              <a:rPr lang="en-US" b="1" i="1" dirty="0" smtClean="0"/>
              <a:t>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result</a:t>
            </a:r>
          </a:p>
          <a:p>
            <a:pPr lvl="1"/>
            <a:r>
              <a:rPr lang="en-US" dirty="0" smtClean="0"/>
              <a:t>Not all values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computed,</a:t>
            </a:r>
            <a:r>
              <a:rPr lang="en-US" dirty="0" smtClean="0"/>
              <a:t> some values just </a:t>
            </a:r>
            <a:r>
              <a:rPr lang="en-US" b="1" i="1" dirty="0" smtClean="0">
                <a:solidFill>
                  <a:srgbClr val="008000"/>
                </a:solidFill>
              </a:rPr>
              <a:t>represents </a:t>
            </a:r>
            <a:r>
              <a:rPr lang="en-US" b="1" i="1" dirty="0" smtClean="0">
                <a:solidFill>
                  <a:srgbClr val="3366FF"/>
                </a:solidFill>
              </a:rPr>
              <a:t>themselves</a:t>
            </a:r>
            <a:r>
              <a:rPr lang="en-US" dirty="0" smtClean="0"/>
              <a:t>. When a value stands for itself, we call it a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literal</a:t>
            </a:r>
            <a:r>
              <a:rPr lang="en-US" dirty="0" smtClean="0"/>
              <a:t>. NOTE, a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literal </a:t>
            </a:r>
            <a:r>
              <a:rPr lang="en-US" dirty="0" smtClean="0"/>
              <a:t>is still a value.</a:t>
            </a:r>
          </a:p>
          <a:p>
            <a:r>
              <a:rPr lang="en-US" dirty="0" smtClean="0"/>
              <a:t>Examples:</a:t>
            </a:r>
          </a:p>
          <a:p>
            <a:pPr lvl="1"/>
            <a:r>
              <a:rPr lang="en-US" dirty="0" smtClean="0"/>
              <a:t>6</a:t>
            </a:r>
          </a:p>
          <a:p>
            <a:pPr lvl="2"/>
            <a:r>
              <a:rPr lang="en-US" dirty="0" smtClean="0"/>
              <a:t>6 is a value and also a literal, it stands for itself</a:t>
            </a:r>
          </a:p>
          <a:p>
            <a:pPr lvl="1"/>
            <a:r>
              <a:rPr lang="en-US" dirty="0" smtClean="0"/>
              <a:t>3 + 1</a:t>
            </a:r>
          </a:p>
          <a:p>
            <a:pPr lvl="2"/>
            <a:r>
              <a:rPr lang="en-US" dirty="0" smtClean="0"/>
              <a:t>will compute the value 4, but we don’t see for here</a:t>
            </a:r>
          </a:p>
          <a:p>
            <a:pPr lvl="1"/>
            <a:r>
              <a:rPr lang="en-US" dirty="0" smtClean="0"/>
              <a:t>3.141592</a:t>
            </a:r>
          </a:p>
          <a:p>
            <a:pPr lvl="1"/>
            <a:r>
              <a:rPr lang="en-US" dirty="0" smtClean="0"/>
              <a:t>“</a:t>
            </a:r>
            <a:r>
              <a:rPr lang="en-US" dirty="0" err="1"/>
              <a:t>V</a:t>
            </a:r>
            <a:r>
              <a:rPr lang="en-US" dirty="0" err="1" smtClean="0"/>
              <a:t>errol</a:t>
            </a:r>
            <a:r>
              <a:rPr lang="en-US" dirty="0" smtClean="0"/>
              <a:t>”</a:t>
            </a:r>
          </a:p>
          <a:p>
            <a:pPr lvl="2"/>
            <a:r>
              <a:rPr lang="en-US" dirty="0" smtClean="0"/>
              <a:t>“</a:t>
            </a:r>
            <a:r>
              <a:rPr lang="en-US" dirty="0" err="1" smtClean="0"/>
              <a:t>Verrol</a:t>
            </a:r>
            <a:r>
              <a:rPr lang="en-US" dirty="0" smtClean="0"/>
              <a:t>” is a string literal, it is not a computed value, but still a value</a:t>
            </a:r>
          </a:p>
          <a:p>
            <a:pPr lvl="1"/>
            <a:r>
              <a:rPr lang="en-US" dirty="0" smtClean="0"/>
              <a:t>true</a:t>
            </a:r>
          </a:p>
          <a:p>
            <a:pPr lvl="2"/>
            <a:r>
              <a:rPr lang="en-US" dirty="0" smtClean="0"/>
              <a:t>true is also a literal in Go Language.</a:t>
            </a:r>
          </a:p>
        </p:txBody>
      </p:sp>
    </p:spTree>
    <p:extLst>
      <p:ext uri="{BB962C8B-B14F-4D97-AF65-F5344CB8AC3E}">
        <p14:creationId xmlns:p14="http://schemas.microsoft.com/office/powerpoint/2010/main" val="114315064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Constant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What is a ‘constant’?</a:t>
            </a:r>
          </a:p>
          <a:p>
            <a:r>
              <a:rPr lang="en-US" dirty="0" err="1" smtClean="0"/>
              <a:t>Verrol’s</a:t>
            </a:r>
            <a:r>
              <a:rPr lang="en-US" dirty="0" smtClean="0"/>
              <a:t> definition: </a:t>
            </a:r>
          </a:p>
          <a:p>
            <a:pPr lvl="1"/>
            <a:r>
              <a:rPr lang="en-US" dirty="0" smtClean="0"/>
              <a:t>A </a:t>
            </a:r>
            <a:r>
              <a:rPr lang="en-US" b="1" i="1" dirty="0" smtClean="0">
                <a:solidFill>
                  <a:srgbClr val="008000"/>
                </a:solidFill>
              </a:rPr>
              <a:t>constant </a:t>
            </a:r>
            <a:r>
              <a:rPr lang="en-US" dirty="0"/>
              <a:t>a</a:t>
            </a:r>
            <a:r>
              <a:rPr lang="en-US" dirty="0" smtClean="0"/>
              <a:t> </a:t>
            </a:r>
            <a:r>
              <a:rPr lang="en-US" b="1" i="1" dirty="0" smtClean="0">
                <a:solidFill>
                  <a:srgbClr val="3366FF"/>
                </a:solidFill>
              </a:rPr>
              <a:t>named </a:t>
            </a:r>
            <a:r>
              <a:rPr lang="en-US" dirty="0" smtClean="0"/>
              <a:t>used in place of a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value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Property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: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The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value </a:t>
            </a:r>
            <a:r>
              <a:rPr lang="en-US" dirty="0" smtClean="0">
                <a:solidFill>
                  <a:srgbClr val="000000"/>
                </a:solidFill>
              </a:rPr>
              <a:t>of a </a:t>
            </a:r>
            <a:r>
              <a:rPr lang="en-US" b="1" i="1" dirty="0">
                <a:solidFill>
                  <a:srgbClr val="008000"/>
                </a:solidFill>
              </a:rPr>
              <a:t>constant </a:t>
            </a:r>
            <a:r>
              <a:rPr lang="en-US" dirty="0" smtClean="0">
                <a:solidFill>
                  <a:srgbClr val="000000"/>
                </a:solidFill>
              </a:rPr>
              <a:t>can’t be changed after it is assigned</a:t>
            </a:r>
          </a:p>
          <a:p>
            <a:r>
              <a:rPr lang="en-US" dirty="0" smtClean="0"/>
              <a:t>Examples:</a:t>
            </a:r>
          </a:p>
          <a:p>
            <a:pPr lvl="1"/>
            <a:r>
              <a:rPr lang="en-US" dirty="0" smtClean="0"/>
              <a:t>pi</a:t>
            </a:r>
          </a:p>
          <a:p>
            <a:pPr lvl="2"/>
            <a:r>
              <a:rPr lang="en-US" dirty="0" smtClean="0"/>
              <a:t>Used instead of the value 3.14</a:t>
            </a:r>
          </a:p>
          <a:p>
            <a:pPr lvl="1"/>
            <a:r>
              <a:rPr lang="en-US" dirty="0" err="1" smtClean="0"/>
              <a:t>secondsInHour</a:t>
            </a:r>
            <a:endParaRPr lang="en-US" dirty="0" smtClean="0"/>
          </a:p>
          <a:p>
            <a:pPr lvl="2"/>
            <a:r>
              <a:rPr lang="en-US" dirty="0" smtClean="0"/>
              <a:t>Used instead of the value 60</a:t>
            </a:r>
          </a:p>
          <a:p>
            <a:pPr lvl="1"/>
            <a:r>
              <a:rPr lang="en-US" dirty="0" err="1" smtClean="0"/>
              <a:t>hoursInDay</a:t>
            </a:r>
            <a:endParaRPr lang="en-US" dirty="0" smtClean="0"/>
          </a:p>
          <a:p>
            <a:pPr lvl="2"/>
            <a:r>
              <a:rPr lang="en-US" dirty="0" smtClean="0"/>
              <a:t>Used instead of the value 24</a:t>
            </a:r>
          </a:p>
          <a:p>
            <a:pPr lvl="1"/>
            <a:r>
              <a:rPr lang="en-US" dirty="0" err="1" smtClean="0"/>
              <a:t>presenterName</a:t>
            </a:r>
            <a:endParaRPr lang="en-US" dirty="0" smtClean="0"/>
          </a:p>
          <a:p>
            <a:pPr lvl="2"/>
            <a:r>
              <a:rPr lang="en-US" dirty="0" smtClean="0"/>
              <a:t>Used instead of the value “Jane Doe”</a:t>
            </a:r>
          </a:p>
          <a:p>
            <a:pPr lvl="1"/>
            <a:r>
              <a:rPr lang="en-US" dirty="0" err="1" smtClean="0"/>
              <a:t>favoriteLanguage</a:t>
            </a:r>
            <a:endParaRPr lang="en-US" dirty="0" smtClean="0"/>
          </a:p>
          <a:p>
            <a:pPr lvl="2"/>
            <a:r>
              <a:rPr lang="en-US" dirty="0" smtClean="0"/>
              <a:t>Used instead of the value “Go Language”</a:t>
            </a:r>
          </a:p>
        </p:txBody>
      </p:sp>
    </p:spTree>
    <p:extLst>
      <p:ext uri="{BB962C8B-B14F-4D97-AF65-F5344CB8AC3E}">
        <p14:creationId xmlns:p14="http://schemas.microsoft.com/office/powerpoint/2010/main" val="69529124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Syntax: Constant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How do you define a ‘constant’?</a:t>
            </a:r>
          </a:p>
          <a:p>
            <a:pPr lvl="1"/>
            <a:r>
              <a:rPr lang="en-US" dirty="0" smtClean="0"/>
              <a:t>Formal Syntax: </a:t>
            </a:r>
          </a:p>
          <a:p>
            <a:pPr marL="857250" lvl="2" indent="0">
              <a:buNone/>
            </a:pPr>
            <a:r>
              <a:rPr lang="en-US" b="1" i="1" dirty="0" err="1" smtClean="0">
                <a:solidFill>
                  <a:srgbClr val="008000"/>
                </a:solidFill>
              </a:rPr>
              <a:t>const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smtClean="0">
                <a:solidFill>
                  <a:srgbClr val="3366FF"/>
                </a:solidFill>
              </a:rPr>
              <a:t>name/identifier 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[type]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value</a:t>
            </a:r>
            <a:endParaRPr lang="en-US" b="1" i="1" dirty="0" smtClean="0">
              <a:solidFill>
                <a:schemeClr val="bg2">
                  <a:lumMod val="50000"/>
                </a:schemeClr>
              </a:solidFill>
            </a:endParaRPr>
          </a:p>
          <a:p>
            <a:pPr lvl="2"/>
            <a:r>
              <a:rPr lang="en-US" dirty="0" smtClean="0"/>
              <a:t>Examples:</a:t>
            </a: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const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smtClean="0">
                <a:solidFill>
                  <a:srgbClr val="3366FF"/>
                </a:solidFill>
              </a:rPr>
              <a:t>pi 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float32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3.14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const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secondsInMinute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uint8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60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const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hoursInDay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b="1" i="1" dirty="0" err="1" smtClean="0">
                <a:solidFill>
                  <a:schemeClr val="accent2">
                    <a:lumMod val="50000"/>
                  </a:schemeClr>
                </a:solidFill>
              </a:rPr>
              <a:t>uint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dirty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24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	</a:t>
            </a:r>
            <a:endParaRPr lang="en-US" dirty="0" smtClean="0"/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const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presenterName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string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“Jane Doe”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1"/>
            <a:r>
              <a:rPr lang="en-US" dirty="0" smtClean="0"/>
              <a:t>Type Inferred Syntax</a:t>
            </a:r>
            <a:r>
              <a:rPr lang="en-US" dirty="0"/>
              <a:t>: </a:t>
            </a:r>
          </a:p>
          <a:p>
            <a:pPr marL="857250" lvl="2" indent="0">
              <a:buNone/>
            </a:pPr>
            <a:r>
              <a:rPr lang="en-US" b="1" i="1" dirty="0" err="1">
                <a:solidFill>
                  <a:srgbClr val="008000"/>
                </a:solidFill>
              </a:rPr>
              <a:t>const</a:t>
            </a:r>
            <a:r>
              <a:rPr lang="en-US" b="1" i="1" dirty="0">
                <a:solidFill>
                  <a:srgbClr val="008000"/>
                </a:solidFill>
              </a:rPr>
              <a:t> </a:t>
            </a:r>
            <a:r>
              <a:rPr lang="en-US" b="1" dirty="0">
                <a:solidFill>
                  <a:srgbClr val="3366FF"/>
                </a:solidFill>
              </a:rPr>
              <a:t>name/</a:t>
            </a:r>
            <a:r>
              <a:rPr lang="en-US" b="1" dirty="0" smtClean="0">
                <a:solidFill>
                  <a:srgbClr val="3366FF"/>
                </a:solidFill>
              </a:rPr>
              <a:t>identifier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dirty="0"/>
              <a:t>= 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value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2"/>
            <a:r>
              <a:rPr lang="en-US" dirty="0"/>
              <a:t>Examples:</a:t>
            </a: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const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smtClean="0">
                <a:solidFill>
                  <a:srgbClr val="3366FF"/>
                </a:solidFill>
              </a:rPr>
              <a:t>pi</a:t>
            </a:r>
            <a:r>
              <a:rPr lang="en-US" dirty="0" smtClean="0"/>
              <a:t>= 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3.14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const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secondsInMinute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60</a:t>
            </a:r>
          </a:p>
          <a:p>
            <a:pPr lvl="3"/>
            <a:r>
              <a:rPr lang="en-US" b="1" i="1" dirty="0" err="1">
                <a:solidFill>
                  <a:srgbClr val="008000"/>
                </a:solidFill>
              </a:rPr>
              <a:t>const</a:t>
            </a:r>
            <a:r>
              <a:rPr lang="en-US" b="1" i="1" dirty="0">
                <a:solidFill>
                  <a:srgbClr val="008000"/>
                </a:solidFill>
              </a:rPr>
              <a:t> </a:t>
            </a:r>
            <a:r>
              <a:rPr lang="en-US" b="1" dirty="0" err="1">
                <a:solidFill>
                  <a:srgbClr val="3366FF"/>
                </a:solidFill>
              </a:rPr>
              <a:t>hoursInDay</a:t>
            </a:r>
            <a:r>
              <a:rPr lang="en-US" b="1" dirty="0">
                <a:solidFill>
                  <a:srgbClr val="3366FF"/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24</a:t>
            </a:r>
            <a:r>
              <a:rPr lang="en-US" b="1" i="1" dirty="0">
                <a:solidFill>
                  <a:schemeClr val="bg2">
                    <a:lumMod val="50000"/>
                  </a:schemeClr>
                </a:solidFill>
              </a:rPr>
              <a:t>	</a:t>
            </a: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const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favoriteLanguage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“Go Language”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4"/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587512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: constant/</a:t>
            </a:r>
            <a:r>
              <a:rPr lang="en-US" dirty="0" err="1"/>
              <a:t>main.go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27377" b="-27377"/>
          <a:stretch>
            <a:fillRect/>
          </a:stretch>
        </p:blipFill>
        <p:spPr/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5827" y="3704311"/>
            <a:ext cx="3510973" cy="1541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61237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Explicit Typed Constants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rcRect t="-39217" b="-3921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628388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1 – Installation and Setup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Section 3</a:t>
            </a:r>
          </a:p>
          <a:p>
            <a:r>
              <a:rPr lang="en-US" dirty="0" smtClean="0"/>
              <a:t>Go Plugin Setup for Windows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3959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Explicit </a:t>
            </a:r>
            <a:r>
              <a:rPr lang="en-US" dirty="0" err="1"/>
              <a:t>vs</a:t>
            </a:r>
            <a:r>
              <a:rPr lang="en-US" dirty="0"/>
              <a:t> Inferred Type Constant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186" r="-1186"/>
          <a:stretch>
            <a:fillRect/>
          </a:stretch>
        </p:blipFill>
        <p:spPr/>
      </p:pic>
      <p:cxnSp>
        <p:nvCxnSpPr>
          <p:cNvPr id="5" name="Straight Connector 4"/>
          <p:cNvCxnSpPr/>
          <p:nvPr/>
        </p:nvCxnSpPr>
        <p:spPr>
          <a:xfrm flipV="1">
            <a:off x="1108363" y="2285998"/>
            <a:ext cx="1570182" cy="1731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108363" y="4655126"/>
            <a:ext cx="157018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1108363" y="3023752"/>
            <a:ext cx="1570182" cy="1731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1108363" y="3216558"/>
            <a:ext cx="1570182" cy="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1108363" y="5375562"/>
            <a:ext cx="1420092" cy="1731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108363" y="5559133"/>
            <a:ext cx="1420092" cy="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1108363" y="3385126"/>
            <a:ext cx="2314864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1108363" y="3566390"/>
            <a:ext cx="2314864" cy="0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108363" y="5736935"/>
            <a:ext cx="2990273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1108363" y="5918199"/>
            <a:ext cx="2990273" cy="0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1108363" y="2483426"/>
            <a:ext cx="1264228" cy="0"/>
          </a:xfrm>
          <a:prstGeom prst="line">
            <a:avLst/>
          </a:prstGeom>
          <a:ln>
            <a:solidFill>
              <a:srgbClr val="3366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1108363" y="2682007"/>
            <a:ext cx="1264228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1108363" y="4849088"/>
            <a:ext cx="1264228" cy="0"/>
          </a:xfrm>
          <a:prstGeom prst="line">
            <a:avLst/>
          </a:prstGeom>
          <a:ln>
            <a:solidFill>
              <a:srgbClr val="3366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1108363" y="5025735"/>
            <a:ext cx="1264228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093403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Variable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What is a ‘variable’?</a:t>
            </a:r>
          </a:p>
          <a:p>
            <a:r>
              <a:rPr lang="en-US" dirty="0" err="1" smtClean="0"/>
              <a:t>Verrol’s</a:t>
            </a:r>
            <a:r>
              <a:rPr lang="en-US" dirty="0" smtClean="0"/>
              <a:t> definition: </a:t>
            </a:r>
          </a:p>
          <a:p>
            <a:pPr lvl="1"/>
            <a:r>
              <a:rPr lang="en-US" dirty="0" smtClean="0"/>
              <a:t>A </a:t>
            </a:r>
            <a:r>
              <a:rPr lang="en-US" b="1" i="1" dirty="0" smtClean="0">
                <a:solidFill>
                  <a:srgbClr val="800000"/>
                </a:solidFill>
              </a:rPr>
              <a:t>variable</a:t>
            </a:r>
            <a:r>
              <a:rPr lang="en-US" dirty="0" smtClean="0">
                <a:solidFill>
                  <a:srgbClr val="800000"/>
                </a:solidFill>
              </a:rPr>
              <a:t> </a:t>
            </a:r>
            <a:r>
              <a:rPr lang="en-US" dirty="0" smtClean="0"/>
              <a:t>is a </a:t>
            </a:r>
            <a:r>
              <a:rPr lang="en-US" b="1" i="1" dirty="0" smtClean="0">
                <a:solidFill>
                  <a:srgbClr val="008000"/>
                </a:solidFill>
              </a:rPr>
              <a:t>named </a:t>
            </a:r>
            <a:r>
              <a:rPr lang="en-US" b="1" i="1" dirty="0" smtClean="0">
                <a:solidFill>
                  <a:srgbClr val="3366FF"/>
                </a:solidFill>
              </a:rPr>
              <a:t>abstraction </a:t>
            </a:r>
            <a:r>
              <a:rPr lang="en-US" dirty="0" smtClean="0"/>
              <a:t>to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recall </a:t>
            </a:r>
            <a:r>
              <a:rPr lang="en-US" dirty="0" smtClean="0"/>
              <a:t>or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reference </a:t>
            </a:r>
            <a:r>
              <a:rPr lang="en-US" dirty="0" smtClean="0"/>
              <a:t>a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b="1" i="1" dirty="0" smtClean="0">
                <a:solidFill>
                  <a:schemeClr val="accent6">
                    <a:lumMod val="75000"/>
                  </a:schemeClr>
                </a:solidFill>
              </a:rPr>
              <a:t>value</a:t>
            </a:r>
          </a:p>
          <a:p>
            <a:pPr lvl="1"/>
            <a:r>
              <a:rPr lang="en-US" dirty="0"/>
              <a:t>A </a:t>
            </a:r>
            <a:r>
              <a:rPr lang="en-US" b="1" i="1" dirty="0">
                <a:solidFill>
                  <a:srgbClr val="800000"/>
                </a:solidFill>
              </a:rPr>
              <a:t>variable</a:t>
            </a:r>
            <a:r>
              <a:rPr lang="en-US" dirty="0">
                <a:solidFill>
                  <a:srgbClr val="800000"/>
                </a:solidFill>
              </a:rPr>
              <a:t> </a:t>
            </a:r>
            <a:r>
              <a:rPr lang="en-US" dirty="0" smtClean="0"/>
              <a:t>can be used anywhere a </a:t>
            </a:r>
            <a:r>
              <a:rPr lang="en-US" b="1" i="1" dirty="0" smtClean="0">
                <a:solidFill>
                  <a:schemeClr val="accent6">
                    <a:lumMod val="75000"/>
                  </a:schemeClr>
                </a:solidFill>
              </a:rPr>
              <a:t>value </a:t>
            </a:r>
            <a:r>
              <a:rPr lang="en-US" dirty="0" smtClean="0"/>
              <a:t>is required/expected.</a:t>
            </a:r>
          </a:p>
          <a:p>
            <a:pPr lvl="1"/>
            <a:r>
              <a:rPr lang="en-US" dirty="0" smtClean="0"/>
              <a:t>We use </a:t>
            </a:r>
            <a:r>
              <a:rPr lang="en-US" b="1" i="1" dirty="0" smtClean="0">
                <a:solidFill>
                  <a:srgbClr val="800000"/>
                </a:solidFill>
              </a:rPr>
              <a:t>variables</a:t>
            </a:r>
            <a:r>
              <a:rPr lang="en-US" dirty="0" smtClean="0">
                <a:solidFill>
                  <a:srgbClr val="800000"/>
                </a:solidFill>
              </a:rPr>
              <a:t> </a:t>
            </a:r>
            <a:r>
              <a:rPr lang="en-US" dirty="0" smtClean="0"/>
              <a:t>to tag/associate data in memory</a:t>
            </a:r>
          </a:p>
          <a:p>
            <a:r>
              <a:rPr lang="en-US" dirty="0" smtClean="0"/>
              <a:t>Property:</a:t>
            </a:r>
          </a:p>
          <a:p>
            <a:pPr lvl="1"/>
            <a:r>
              <a:rPr lang="en-US" b="1" i="1" dirty="0" smtClean="0">
                <a:solidFill>
                  <a:srgbClr val="800000"/>
                </a:solidFill>
              </a:rPr>
              <a:t>Variable</a:t>
            </a:r>
            <a:r>
              <a:rPr lang="en-US" b="1" dirty="0" smtClean="0">
                <a:solidFill>
                  <a:srgbClr val="800000"/>
                </a:solidFill>
              </a:rPr>
              <a:t>s</a:t>
            </a:r>
            <a:r>
              <a:rPr lang="en-US" dirty="0" smtClean="0">
                <a:solidFill>
                  <a:srgbClr val="800000"/>
                </a:solidFill>
              </a:rPr>
              <a:t> </a:t>
            </a:r>
            <a:r>
              <a:rPr lang="en-US" dirty="0" smtClean="0"/>
              <a:t>can change their values over the life of the program</a:t>
            </a:r>
          </a:p>
          <a:p>
            <a:r>
              <a:rPr lang="en-US" dirty="0" smtClean="0"/>
              <a:t>Examples:</a:t>
            </a:r>
          </a:p>
          <a:p>
            <a:pPr lvl="1"/>
            <a:r>
              <a:rPr lang="en-US" dirty="0" err="1" smtClean="0"/>
              <a:t>itemCount</a:t>
            </a:r>
            <a:endParaRPr lang="en-US" dirty="0" smtClean="0"/>
          </a:p>
          <a:p>
            <a:pPr lvl="1"/>
            <a:r>
              <a:rPr lang="en-US" dirty="0" smtClean="0"/>
              <a:t>price</a:t>
            </a:r>
          </a:p>
          <a:p>
            <a:pPr lvl="1"/>
            <a:r>
              <a:rPr lang="en-US" dirty="0" err="1" smtClean="0"/>
              <a:t>myName</a:t>
            </a:r>
            <a:endParaRPr lang="en-US" dirty="0" smtClean="0"/>
          </a:p>
          <a:p>
            <a:pPr lvl="1"/>
            <a:r>
              <a:rPr lang="en-US" dirty="0" err="1" smtClean="0"/>
              <a:t>isLoggingEnabled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6200303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Syntax: Variable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How do you define a ‘variable’?</a:t>
            </a:r>
          </a:p>
          <a:p>
            <a:pPr lvl="1"/>
            <a:r>
              <a:rPr lang="en-US" dirty="0" smtClean="0"/>
              <a:t>Formal Syntax: </a:t>
            </a:r>
          </a:p>
          <a:p>
            <a:pPr marL="857250" lvl="2" indent="0">
              <a:buNone/>
            </a:pPr>
            <a:r>
              <a:rPr lang="en-US" b="1" i="1" dirty="0" err="1" smtClean="0">
                <a:solidFill>
                  <a:srgbClr val="008000"/>
                </a:solidFill>
              </a:rPr>
              <a:t>var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smtClean="0">
                <a:solidFill>
                  <a:srgbClr val="3366FF"/>
                </a:solidFill>
              </a:rPr>
              <a:t>name/identifier 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[type]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value</a:t>
            </a:r>
            <a:endParaRPr lang="en-US" b="1" i="1" dirty="0" smtClean="0">
              <a:solidFill>
                <a:schemeClr val="bg2">
                  <a:lumMod val="50000"/>
                </a:schemeClr>
              </a:solidFill>
            </a:endParaRPr>
          </a:p>
          <a:p>
            <a:pPr lvl="2"/>
            <a:r>
              <a:rPr lang="en-US" dirty="0" smtClean="0"/>
              <a:t>Examples:</a:t>
            </a: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var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itemCount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b="1" i="1" dirty="0" err="1" smtClean="0">
                <a:solidFill>
                  <a:schemeClr val="accent2">
                    <a:lumMod val="50000"/>
                  </a:schemeClr>
                </a:solidFill>
              </a:rPr>
              <a:t>uint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537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var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smtClean="0">
                <a:solidFill>
                  <a:srgbClr val="3366FF"/>
                </a:solidFill>
              </a:rPr>
              <a:t>price 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float32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235.87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var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myNme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string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“</a:t>
            </a:r>
            <a:r>
              <a:rPr lang="en-US" b="1" i="1" dirty="0" err="1" smtClean="0">
                <a:solidFill>
                  <a:schemeClr val="accent5">
                    <a:lumMod val="75000"/>
                  </a:schemeClr>
                </a:solidFill>
              </a:rPr>
              <a:t>Verrol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”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var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isLoggingEnabled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b="1" i="1" dirty="0" err="1" smtClean="0">
                <a:solidFill>
                  <a:schemeClr val="accent2">
                    <a:lumMod val="50000"/>
                  </a:schemeClr>
                </a:solidFill>
              </a:rPr>
              <a:t>bool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false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1"/>
            <a:r>
              <a:rPr lang="en-US" dirty="0" smtClean="0"/>
              <a:t>Type Inferred Syntax</a:t>
            </a:r>
            <a:r>
              <a:rPr lang="en-US" dirty="0"/>
              <a:t>: </a:t>
            </a:r>
          </a:p>
          <a:p>
            <a:pPr marL="857250" lvl="2" indent="0">
              <a:buNone/>
            </a:pPr>
            <a:r>
              <a:rPr lang="en-US" b="1" i="1" dirty="0" err="1">
                <a:solidFill>
                  <a:srgbClr val="008000"/>
                </a:solidFill>
              </a:rPr>
              <a:t>var</a:t>
            </a:r>
            <a:r>
              <a:rPr lang="en-US" b="1" i="1" dirty="0">
                <a:solidFill>
                  <a:srgbClr val="008000"/>
                </a:solidFill>
              </a:rPr>
              <a:t> </a:t>
            </a:r>
            <a:r>
              <a:rPr lang="en-US" b="1" dirty="0" smtClean="0">
                <a:solidFill>
                  <a:srgbClr val="3366FF"/>
                </a:solidFill>
              </a:rPr>
              <a:t>name</a:t>
            </a:r>
            <a:r>
              <a:rPr lang="en-US" b="1" dirty="0">
                <a:solidFill>
                  <a:srgbClr val="3366FF"/>
                </a:solidFill>
              </a:rPr>
              <a:t>/</a:t>
            </a:r>
            <a:r>
              <a:rPr lang="en-US" b="1" dirty="0" smtClean="0">
                <a:solidFill>
                  <a:srgbClr val="3366FF"/>
                </a:solidFill>
              </a:rPr>
              <a:t>identifier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dirty="0"/>
              <a:t>= 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value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2"/>
            <a:r>
              <a:rPr lang="en-US" dirty="0"/>
              <a:t>Examples:</a:t>
            </a:r>
          </a:p>
          <a:p>
            <a:pPr lvl="3"/>
            <a:r>
              <a:rPr lang="en-US" b="1" i="1" dirty="0" err="1">
                <a:solidFill>
                  <a:srgbClr val="008000"/>
                </a:solidFill>
              </a:rPr>
              <a:t>var</a:t>
            </a:r>
            <a:r>
              <a:rPr lang="en-US" b="1" i="1" dirty="0">
                <a:solidFill>
                  <a:srgbClr val="008000"/>
                </a:solidFill>
              </a:rPr>
              <a:t> </a:t>
            </a:r>
            <a:r>
              <a:rPr lang="en-US" b="1" dirty="0" err="1">
                <a:solidFill>
                  <a:srgbClr val="3366FF"/>
                </a:solidFill>
              </a:rPr>
              <a:t>itemCount</a:t>
            </a:r>
            <a:r>
              <a:rPr lang="en-US" b="1" dirty="0">
                <a:solidFill>
                  <a:srgbClr val="3366FF"/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537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>
                <a:solidFill>
                  <a:srgbClr val="008000"/>
                </a:solidFill>
              </a:rPr>
              <a:t>var</a:t>
            </a:r>
            <a:r>
              <a:rPr lang="en-US" b="1" i="1" dirty="0">
                <a:solidFill>
                  <a:srgbClr val="008000"/>
                </a:solidFill>
              </a:rPr>
              <a:t> </a:t>
            </a:r>
            <a:r>
              <a:rPr lang="en-US" b="1" dirty="0">
                <a:solidFill>
                  <a:srgbClr val="3366FF"/>
                </a:solidFill>
              </a:rPr>
              <a:t>price </a:t>
            </a:r>
            <a:r>
              <a:rPr lang="en-US" dirty="0" smtClean="0"/>
              <a:t>= 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235.87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>
                <a:solidFill>
                  <a:srgbClr val="008000"/>
                </a:solidFill>
              </a:rPr>
              <a:t>var</a:t>
            </a:r>
            <a:r>
              <a:rPr lang="en-US" b="1" i="1" dirty="0">
                <a:solidFill>
                  <a:srgbClr val="008000"/>
                </a:solidFill>
              </a:rPr>
              <a:t> </a:t>
            </a:r>
            <a:r>
              <a:rPr lang="en-US" b="1" dirty="0" err="1">
                <a:solidFill>
                  <a:srgbClr val="3366FF"/>
                </a:solidFill>
              </a:rPr>
              <a:t>myNme</a:t>
            </a:r>
            <a:r>
              <a:rPr lang="en-US" b="1" dirty="0">
                <a:solidFill>
                  <a:srgbClr val="3366FF"/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“</a:t>
            </a:r>
            <a:r>
              <a:rPr lang="en-US" b="1" i="1" dirty="0" err="1">
                <a:solidFill>
                  <a:schemeClr val="accent5">
                    <a:lumMod val="75000"/>
                  </a:schemeClr>
                </a:solidFill>
              </a:rPr>
              <a:t>Verrol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”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>
                <a:solidFill>
                  <a:srgbClr val="008000"/>
                </a:solidFill>
              </a:rPr>
              <a:t>var</a:t>
            </a:r>
            <a:r>
              <a:rPr lang="en-US" b="1" i="1" dirty="0">
                <a:solidFill>
                  <a:srgbClr val="008000"/>
                </a:solidFill>
              </a:rPr>
              <a:t> </a:t>
            </a:r>
            <a:r>
              <a:rPr lang="en-US" b="1" dirty="0" err="1">
                <a:solidFill>
                  <a:srgbClr val="3366FF"/>
                </a:solidFill>
              </a:rPr>
              <a:t>isLoggingEnabled</a:t>
            </a:r>
            <a:r>
              <a:rPr lang="en-US" b="1" dirty="0">
                <a:solidFill>
                  <a:srgbClr val="3366FF"/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false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93057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variable/</a:t>
            </a:r>
            <a:r>
              <a:rPr lang="en-US" dirty="0" err="1" smtClean="0"/>
              <a:t>main.go</a:t>
            </a:r>
            <a:endParaRPr lang="en-US" dirty="0"/>
          </a:p>
        </p:txBody>
      </p:sp>
      <p:pic>
        <p:nvPicPr>
          <p:cNvPr id="13" name="Content Placeholder 12"/>
          <p:cNvPicPr>
            <a:picLocks noGrp="1" noChangeAspect="1"/>
          </p:cNvPicPr>
          <p:nvPr>
            <p:ph idx="1"/>
          </p:nvPr>
        </p:nvPicPr>
        <p:blipFill>
          <a:blip r:embed="rId2"/>
          <a:srcRect t="-16093" b="-16093"/>
          <a:stretch>
            <a:fillRect/>
          </a:stretch>
        </p:blipFill>
        <p:spPr>
          <a:xfrm>
            <a:off x="457200" y="1687513"/>
            <a:ext cx="8229600" cy="4525962"/>
          </a:xfr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3544" y="3733426"/>
            <a:ext cx="4103255" cy="1926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40036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Explicitly Typed Variable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24149" b="-24149"/>
          <a:stretch>
            <a:fillRect/>
          </a:stretch>
        </p:blipFill>
        <p:spPr/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8118" y="3756891"/>
            <a:ext cx="3918682" cy="1588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92128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Inferred Type Variable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22904" b="-22904"/>
          <a:stretch>
            <a:fillRect/>
          </a:stretch>
        </p:blipFill>
        <p:spPr/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2590" y="3878961"/>
            <a:ext cx="3774209" cy="153008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2591" y="2312754"/>
            <a:ext cx="3774209" cy="1469426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 flipH="1">
            <a:off x="7227455" y="5039591"/>
            <a:ext cx="72736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>
            <a:off x="7154719" y="3448627"/>
            <a:ext cx="72736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H="1">
            <a:off x="1291940" y="3739572"/>
            <a:ext cx="145587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182923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Constants and Variables in Memory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8205490"/>
              </p:ext>
            </p:extLst>
          </p:nvPr>
        </p:nvGraphicFramePr>
        <p:xfrm>
          <a:off x="2012864" y="4194576"/>
          <a:ext cx="515796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9320"/>
                <a:gridCol w="1719320"/>
                <a:gridCol w="171932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const</a:t>
                      </a:r>
                      <a:r>
                        <a:rPr lang="en-US" dirty="0" smtClean="0"/>
                        <a:t>/</a:t>
                      </a:r>
                      <a:r>
                        <a:rPr lang="en-US" dirty="0" err="1" smtClean="0"/>
                        <a:t>var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Address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price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float64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flag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boolean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count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int32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message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string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string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10" name="Group 9"/>
          <p:cNvGrpSpPr/>
          <p:nvPr/>
        </p:nvGrpSpPr>
        <p:grpSpPr>
          <a:xfrm>
            <a:off x="3336699" y="2215130"/>
            <a:ext cx="3165473" cy="295289"/>
            <a:chOff x="2650099" y="2203019"/>
            <a:chExt cx="3165473" cy="295289"/>
          </a:xfrm>
        </p:grpSpPr>
        <p:sp>
          <p:nvSpPr>
            <p:cNvPr id="11" name="Rectangle 10"/>
            <p:cNvSpPr/>
            <p:nvPr/>
          </p:nvSpPr>
          <p:spPr>
            <a:xfrm>
              <a:off x="2650099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974290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298481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622672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3946863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271054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4595245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919436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5243627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5567818" y="2203019"/>
              <a:ext cx="247754" cy="29528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567668" y="2178108"/>
            <a:ext cx="569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1371861" y="2773441"/>
            <a:ext cx="92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address</a:t>
            </a:r>
            <a:endParaRPr lang="en-US" dirty="0"/>
          </a:p>
        </p:txBody>
      </p:sp>
      <p:grpSp>
        <p:nvGrpSpPr>
          <p:cNvPr id="34" name="Group 33"/>
          <p:cNvGrpSpPr/>
          <p:nvPr/>
        </p:nvGrpSpPr>
        <p:grpSpPr>
          <a:xfrm>
            <a:off x="3336699" y="2625797"/>
            <a:ext cx="3165473" cy="295289"/>
            <a:chOff x="2650099" y="2203019"/>
            <a:chExt cx="3165473" cy="295289"/>
          </a:xfrm>
        </p:grpSpPr>
        <p:sp>
          <p:nvSpPr>
            <p:cNvPr id="35" name="Rectangle 34"/>
            <p:cNvSpPr/>
            <p:nvPr/>
          </p:nvSpPr>
          <p:spPr>
            <a:xfrm>
              <a:off x="2650099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2974290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3298481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622672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3946863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4271054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4595245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4919436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5243627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5567818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45" name="TextBox 44"/>
          <p:cNvSpPr txBox="1"/>
          <p:nvPr/>
        </p:nvSpPr>
        <p:spPr>
          <a:xfrm>
            <a:off x="2567668" y="2588775"/>
            <a:ext cx="569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10</a:t>
            </a:r>
            <a:endParaRPr lang="en-US" dirty="0"/>
          </a:p>
        </p:txBody>
      </p:sp>
      <p:grpSp>
        <p:nvGrpSpPr>
          <p:cNvPr id="46" name="Group 45"/>
          <p:cNvGrpSpPr/>
          <p:nvPr/>
        </p:nvGrpSpPr>
        <p:grpSpPr>
          <a:xfrm>
            <a:off x="3336699" y="3056475"/>
            <a:ext cx="3165473" cy="295289"/>
            <a:chOff x="2650099" y="2203019"/>
            <a:chExt cx="3165473" cy="295289"/>
          </a:xfrm>
        </p:grpSpPr>
        <p:sp>
          <p:nvSpPr>
            <p:cNvPr id="47" name="Rectangle 46"/>
            <p:cNvSpPr/>
            <p:nvPr/>
          </p:nvSpPr>
          <p:spPr>
            <a:xfrm>
              <a:off x="2650099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2974290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3298481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3622672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3946863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4271054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4595245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4919436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5243627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6" name="Rectangle 55"/>
            <p:cNvSpPr/>
            <p:nvPr/>
          </p:nvSpPr>
          <p:spPr>
            <a:xfrm>
              <a:off x="5567818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57" name="TextBox 56"/>
          <p:cNvSpPr txBox="1"/>
          <p:nvPr/>
        </p:nvSpPr>
        <p:spPr>
          <a:xfrm>
            <a:off x="2567668" y="3019453"/>
            <a:ext cx="569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20</a:t>
            </a:r>
            <a:endParaRPr lang="en-US" dirty="0"/>
          </a:p>
        </p:txBody>
      </p:sp>
      <p:grpSp>
        <p:nvGrpSpPr>
          <p:cNvPr id="58" name="Group 57"/>
          <p:cNvGrpSpPr/>
          <p:nvPr/>
        </p:nvGrpSpPr>
        <p:grpSpPr>
          <a:xfrm>
            <a:off x="3336699" y="3467142"/>
            <a:ext cx="3165473" cy="295289"/>
            <a:chOff x="2650099" y="2203019"/>
            <a:chExt cx="3165473" cy="295289"/>
          </a:xfrm>
        </p:grpSpPr>
        <p:sp>
          <p:nvSpPr>
            <p:cNvPr id="59" name="Rectangle 58"/>
            <p:cNvSpPr/>
            <p:nvPr/>
          </p:nvSpPr>
          <p:spPr>
            <a:xfrm>
              <a:off x="2650099" y="2203019"/>
              <a:ext cx="247754" cy="29528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0" name="Rectangle 59"/>
            <p:cNvSpPr/>
            <p:nvPr/>
          </p:nvSpPr>
          <p:spPr>
            <a:xfrm>
              <a:off x="2974290" y="2203019"/>
              <a:ext cx="247754" cy="29528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1" name="Rectangle 60"/>
            <p:cNvSpPr/>
            <p:nvPr/>
          </p:nvSpPr>
          <p:spPr>
            <a:xfrm>
              <a:off x="3298481" y="2203019"/>
              <a:ext cx="247754" cy="29528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2" name="Rectangle 61"/>
            <p:cNvSpPr/>
            <p:nvPr/>
          </p:nvSpPr>
          <p:spPr>
            <a:xfrm>
              <a:off x="3622672" y="2203019"/>
              <a:ext cx="247754" cy="29528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3" name="Rectangle 62"/>
            <p:cNvSpPr/>
            <p:nvPr/>
          </p:nvSpPr>
          <p:spPr>
            <a:xfrm>
              <a:off x="3946863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4" name="Rectangle 63"/>
            <p:cNvSpPr/>
            <p:nvPr/>
          </p:nvSpPr>
          <p:spPr>
            <a:xfrm>
              <a:off x="4271054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5" name="Rectangle 64"/>
            <p:cNvSpPr/>
            <p:nvPr/>
          </p:nvSpPr>
          <p:spPr>
            <a:xfrm>
              <a:off x="4595245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6" name="Rectangle 65"/>
            <p:cNvSpPr/>
            <p:nvPr/>
          </p:nvSpPr>
          <p:spPr>
            <a:xfrm>
              <a:off x="4919436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7" name="Rectangle 66"/>
            <p:cNvSpPr/>
            <p:nvPr/>
          </p:nvSpPr>
          <p:spPr>
            <a:xfrm>
              <a:off x="5243627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8" name="Rectangle 67"/>
            <p:cNvSpPr/>
            <p:nvPr/>
          </p:nvSpPr>
          <p:spPr>
            <a:xfrm>
              <a:off x="5567818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69" name="TextBox 68"/>
          <p:cNvSpPr txBox="1"/>
          <p:nvPr/>
        </p:nvSpPr>
        <p:spPr>
          <a:xfrm>
            <a:off x="2567668" y="3430120"/>
            <a:ext cx="569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30</a:t>
            </a:r>
            <a:endParaRPr lang="en-US" dirty="0"/>
          </a:p>
        </p:txBody>
      </p:sp>
      <p:sp>
        <p:nvSpPr>
          <p:cNvPr id="71" name="Left Brace 70"/>
          <p:cNvSpPr/>
          <p:nvPr/>
        </p:nvSpPr>
        <p:spPr>
          <a:xfrm>
            <a:off x="2294425" y="2215130"/>
            <a:ext cx="215663" cy="1547301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Left Brace 71"/>
          <p:cNvSpPr/>
          <p:nvPr/>
        </p:nvSpPr>
        <p:spPr>
          <a:xfrm rot="5400000">
            <a:off x="4811604" y="392775"/>
            <a:ext cx="215662" cy="3165473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/>
          <p:cNvSpPr txBox="1"/>
          <p:nvPr/>
        </p:nvSpPr>
        <p:spPr>
          <a:xfrm>
            <a:off x="4633463" y="1368800"/>
            <a:ext cx="597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493921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nip Same Side Corner Rectangle 5"/>
          <p:cNvSpPr/>
          <p:nvPr/>
        </p:nvSpPr>
        <p:spPr>
          <a:xfrm>
            <a:off x="0" y="3368497"/>
            <a:ext cx="9144000" cy="978367"/>
          </a:xfrm>
          <a:prstGeom prst="snip2SameRect">
            <a:avLst>
              <a:gd name="adj1" fmla="val 0"/>
              <a:gd name="adj2" fmla="val 0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Section 6 </a:t>
            </a:r>
            <a:r>
              <a:rPr lang="mr-IN" sz="2400" b="1" dirty="0" smtClean="0"/>
              <a:t>–</a:t>
            </a:r>
            <a:r>
              <a:rPr lang="en-US" sz="2400" b="1" dirty="0" smtClean="0"/>
              <a:t> Pointers</a:t>
            </a:r>
            <a:endParaRPr lang="en-US" sz="2400" b="1" dirty="0"/>
          </a:p>
        </p:txBody>
      </p:sp>
      <p:sp>
        <p:nvSpPr>
          <p:cNvPr id="4" name="Rectangle 3"/>
          <p:cNvSpPr/>
          <p:nvPr/>
        </p:nvSpPr>
        <p:spPr>
          <a:xfrm>
            <a:off x="0" y="2286000"/>
            <a:ext cx="9144000" cy="107279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atin typeface="Arial Black"/>
                <a:cs typeface="Arial Black"/>
              </a:rPr>
              <a:t>Chapter 2 : The Basics</a:t>
            </a:r>
            <a:endParaRPr lang="en-US" sz="2800" dirty="0">
              <a:latin typeface="Arial Black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4951950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a ‘pointer’?</a:t>
            </a:r>
          </a:p>
          <a:p>
            <a:r>
              <a:rPr lang="en-US" dirty="0" smtClean="0"/>
              <a:t>Understanding and using ‘pointers’</a:t>
            </a:r>
          </a:p>
        </p:txBody>
      </p:sp>
    </p:spTree>
    <p:extLst>
      <p:ext uri="{BB962C8B-B14F-4D97-AF65-F5344CB8AC3E}">
        <p14:creationId xmlns:p14="http://schemas.microsoft.com/office/powerpoint/2010/main" val="397685477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Revisiting Data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have a value </a:t>
            </a:r>
            <a:r>
              <a:rPr lang="en-US" b="1" i="1" dirty="0" smtClean="0">
                <a:solidFill>
                  <a:srgbClr val="C0504D"/>
                </a:solidFill>
              </a:rPr>
              <a:t>1737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5426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1 – Installation and Setup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Section 4</a:t>
            </a:r>
          </a:p>
          <a:p>
            <a:r>
              <a:rPr lang="en-US" dirty="0" smtClean="0"/>
              <a:t>Go Tools and Plugin Setup for Linux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03188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Revisiting Data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Our value </a:t>
            </a:r>
            <a:r>
              <a:rPr lang="en-US" b="1" i="1" dirty="0" smtClean="0">
                <a:solidFill>
                  <a:srgbClr val="C0504D"/>
                </a:solidFill>
              </a:rPr>
              <a:t>1737 </a:t>
            </a:r>
            <a:r>
              <a:rPr lang="en-US" dirty="0" smtClean="0"/>
              <a:t>is stored somewhere in memory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833395" y="3474936"/>
            <a:ext cx="1722676" cy="35866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1737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833395" y="3833601"/>
            <a:ext cx="1722676" cy="36933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971042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Revisiting Data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80880"/>
          </a:xfrm>
        </p:spPr>
        <p:txBody>
          <a:bodyPr/>
          <a:lstStyle/>
          <a:p>
            <a:r>
              <a:rPr lang="en-US" dirty="0" smtClean="0"/>
              <a:t>Our </a:t>
            </a:r>
            <a:r>
              <a:rPr lang="en-US" b="1" i="1" dirty="0" smtClean="0">
                <a:solidFill>
                  <a:srgbClr val="C0504D"/>
                </a:solidFill>
              </a:rPr>
              <a:t>value</a:t>
            </a:r>
            <a:r>
              <a:rPr lang="en-US" dirty="0" smtClean="0"/>
              <a:t>’s location in memory is its </a:t>
            </a:r>
            <a:r>
              <a:rPr lang="en-US" b="1" i="1" dirty="0" smtClean="0">
                <a:solidFill>
                  <a:schemeClr val="accent5"/>
                </a:solidFill>
              </a:rPr>
              <a:t>address</a:t>
            </a:r>
            <a:endParaRPr lang="en-US" b="1" i="1" dirty="0">
              <a:solidFill>
                <a:schemeClr val="accent5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833395" y="3474936"/>
            <a:ext cx="1722676" cy="35866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1737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833395" y="3833601"/>
            <a:ext cx="1722676" cy="36933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Address: 156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396555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Revisiting Data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use a variable name to </a:t>
            </a:r>
            <a:r>
              <a:rPr lang="en-US" b="1" i="1" dirty="0" smtClean="0"/>
              <a:t>represent</a:t>
            </a:r>
            <a:r>
              <a:rPr lang="en-US" dirty="0" smtClean="0"/>
              <a:t> </a:t>
            </a:r>
            <a:r>
              <a:rPr lang="en-US" dirty="0"/>
              <a:t>a</a:t>
            </a:r>
            <a:r>
              <a:rPr lang="en-US" dirty="0" smtClean="0"/>
              <a:t> </a:t>
            </a:r>
            <a:r>
              <a:rPr lang="en-US" b="1" i="1" dirty="0" smtClean="0">
                <a:solidFill>
                  <a:srgbClr val="C0504D"/>
                </a:solidFill>
              </a:rPr>
              <a:t>value</a:t>
            </a:r>
            <a:r>
              <a:rPr lang="en-US" dirty="0">
                <a:solidFill>
                  <a:srgbClr val="C0504D"/>
                </a:solidFill>
              </a:rPr>
              <a:t> </a:t>
            </a:r>
            <a:r>
              <a:rPr lang="en-US" dirty="0" smtClean="0"/>
              <a:t>in memory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2993371" y="3474936"/>
            <a:ext cx="3157259" cy="727997"/>
            <a:chOff x="2398812" y="3474936"/>
            <a:chExt cx="3157259" cy="727997"/>
          </a:xfrm>
        </p:grpSpPr>
        <p:sp>
          <p:nvSpPr>
            <p:cNvPr id="5" name="Rectangle 4"/>
            <p:cNvSpPr/>
            <p:nvPr/>
          </p:nvSpPr>
          <p:spPr>
            <a:xfrm>
              <a:off x="2398812" y="3474936"/>
              <a:ext cx="3157259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count: 1737</a:t>
              </a:r>
              <a:endParaRPr lang="en-US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398812" y="3833601"/>
              <a:ext cx="3157259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Address: 156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75297143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Revisiting Data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80880"/>
          </a:xfrm>
        </p:spPr>
        <p:txBody>
          <a:bodyPr/>
          <a:lstStyle/>
          <a:p>
            <a:r>
              <a:rPr lang="en-US" dirty="0" smtClean="0"/>
              <a:t>Regardless of the </a:t>
            </a:r>
            <a:r>
              <a:rPr lang="en-US" b="1" i="1" dirty="0" smtClean="0">
                <a:solidFill>
                  <a:srgbClr val="C0504D"/>
                </a:solidFill>
              </a:rPr>
              <a:t>value</a:t>
            </a:r>
            <a:r>
              <a:rPr lang="en-US" dirty="0" smtClean="0"/>
              <a:t>, both </a:t>
            </a:r>
            <a:r>
              <a:rPr lang="en-US" b="1" i="1" dirty="0" smtClean="0">
                <a:solidFill>
                  <a:srgbClr val="C0504D"/>
                </a:solidFill>
              </a:rPr>
              <a:t>value</a:t>
            </a:r>
            <a:r>
              <a:rPr lang="en-US" dirty="0" smtClean="0"/>
              <a:t> and </a:t>
            </a:r>
            <a:r>
              <a:rPr lang="en-US" b="1" i="1" dirty="0" smtClean="0">
                <a:solidFill>
                  <a:schemeClr val="accent5"/>
                </a:solidFill>
              </a:rPr>
              <a:t>address </a:t>
            </a:r>
            <a:r>
              <a:rPr lang="en-US" dirty="0" smtClean="0"/>
              <a:t>are just numbers</a:t>
            </a:r>
            <a:endParaRPr lang="en-US" dirty="0">
              <a:solidFill>
                <a:schemeClr val="accent5"/>
              </a:solidFill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1974937" y="3474936"/>
            <a:ext cx="5194127" cy="727997"/>
            <a:chOff x="1619679" y="3474936"/>
            <a:chExt cx="5194127" cy="727997"/>
          </a:xfrm>
        </p:grpSpPr>
        <p:sp>
          <p:nvSpPr>
            <p:cNvPr id="4" name="Rectangle 3"/>
            <p:cNvSpPr/>
            <p:nvPr/>
          </p:nvSpPr>
          <p:spPr>
            <a:xfrm>
              <a:off x="1619679" y="3474936"/>
              <a:ext cx="2307787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count: 1737</a:t>
              </a:r>
              <a:endParaRPr lang="en-US" dirty="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619679" y="3833601"/>
              <a:ext cx="2307787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Address: 156</a:t>
              </a:r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5091130" y="3474936"/>
              <a:ext cx="1722676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011011001001</a:t>
              </a:r>
              <a:endParaRPr 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091130" y="3833601"/>
              <a:ext cx="1722676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10011100</a:t>
              </a:r>
              <a:endParaRPr lang="en-US" dirty="0"/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3927466" y="3833601"/>
              <a:ext cx="1105335" cy="0"/>
            </a:xfrm>
            <a:prstGeom prst="straightConnector1">
              <a:avLst/>
            </a:prstGeom>
            <a:ln w="76200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2329534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Revisiting Data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8088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Since an </a:t>
            </a:r>
            <a:r>
              <a:rPr lang="en-US" b="1" i="1" dirty="0" smtClean="0">
                <a:solidFill>
                  <a:schemeClr val="accent5"/>
                </a:solidFill>
              </a:rPr>
              <a:t>address </a:t>
            </a:r>
            <a:r>
              <a:rPr lang="en-US" dirty="0" smtClean="0"/>
              <a:t>in memory is just a number, we can store an address in yet another named value somewhere else in memory.</a:t>
            </a:r>
            <a:endParaRPr lang="en-US" dirty="0">
              <a:solidFill>
                <a:schemeClr val="accent5"/>
              </a:solidFill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1640171" y="3732542"/>
            <a:ext cx="5863658" cy="728528"/>
            <a:chOff x="2264470" y="3732542"/>
            <a:chExt cx="5863658" cy="728528"/>
          </a:xfrm>
        </p:grpSpPr>
        <p:sp>
          <p:nvSpPr>
            <p:cNvPr id="4" name="Rectangle 3"/>
            <p:cNvSpPr/>
            <p:nvPr/>
          </p:nvSpPr>
          <p:spPr>
            <a:xfrm>
              <a:off x="5990663" y="3732542"/>
              <a:ext cx="2137465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count: 1737</a:t>
              </a:r>
              <a:endParaRPr lang="en-US" dirty="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5990663" y="4091207"/>
              <a:ext cx="2137465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Address: 156</a:t>
              </a:r>
              <a:endParaRPr lang="en-US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264470" y="3733073"/>
              <a:ext cx="2137466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pCount</a:t>
              </a:r>
              <a:r>
                <a:rPr lang="en-US" dirty="0" smtClean="0"/>
                <a:t>: 156</a:t>
              </a:r>
              <a:endParaRPr 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264470" y="4091738"/>
              <a:ext cx="2137466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Address: 198</a:t>
              </a:r>
              <a:endParaRPr lang="en-US" dirty="0"/>
            </a:p>
          </p:txBody>
        </p:sp>
        <p:cxnSp>
          <p:nvCxnSpPr>
            <p:cNvPr id="11" name="Straight Arrow Connector 10"/>
            <p:cNvCxnSpPr>
              <a:stCxn id="14" idx="3"/>
              <a:endCxn id="5" idx="1"/>
            </p:cNvCxnSpPr>
            <p:nvPr/>
          </p:nvCxnSpPr>
          <p:spPr>
            <a:xfrm>
              <a:off x="4401936" y="3912406"/>
              <a:ext cx="1588727" cy="363467"/>
            </a:xfrm>
            <a:prstGeom prst="straightConnector1">
              <a:avLst/>
            </a:prstGeom>
            <a:ln w="57150" cmpd="sng">
              <a:solidFill>
                <a:schemeClr val="accent4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9432645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Pointer or Indirection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8088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We have just created a </a:t>
            </a:r>
            <a:r>
              <a:rPr lang="en-US" b="1" i="1" dirty="0" smtClean="0">
                <a:solidFill>
                  <a:schemeClr val="accent4"/>
                </a:solidFill>
              </a:rPr>
              <a:t>pointer</a:t>
            </a:r>
            <a:r>
              <a:rPr lang="en-US" dirty="0" smtClean="0"/>
              <a:t>. Since ‘</a:t>
            </a:r>
            <a:r>
              <a:rPr lang="en-US" dirty="0" err="1" smtClean="0"/>
              <a:t>pCount</a:t>
            </a:r>
            <a:r>
              <a:rPr lang="en-US" dirty="0" smtClean="0"/>
              <a:t>’ doesn’t contain the value of ‘count’, but rather where to find the value of ‘count’ in memory.</a:t>
            </a:r>
            <a:endParaRPr lang="en-US" dirty="0">
              <a:solidFill>
                <a:schemeClr val="accent5"/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1640171" y="3732542"/>
            <a:ext cx="5863658" cy="728528"/>
            <a:chOff x="2264470" y="3732542"/>
            <a:chExt cx="5863658" cy="728528"/>
          </a:xfrm>
        </p:grpSpPr>
        <p:sp>
          <p:nvSpPr>
            <p:cNvPr id="10" name="Rectangle 9"/>
            <p:cNvSpPr/>
            <p:nvPr/>
          </p:nvSpPr>
          <p:spPr>
            <a:xfrm>
              <a:off x="5990663" y="3732542"/>
              <a:ext cx="2137465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count: 1737</a:t>
              </a:r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990663" y="4091207"/>
              <a:ext cx="2137465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Address: 156</a:t>
              </a:r>
              <a:endParaRPr lang="en-US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264470" y="3733073"/>
              <a:ext cx="2137466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pCount</a:t>
              </a:r>
              <a:r>
                <a:rPr lang="en-US" dirty="0" smtClean="0"/>
                <a:t>: 156</a:t>
              </a:r>
              <a:endParaRPr 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264470" y="4091738"/>
              <a:ext cx="2137466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Address: 198</a:t>
              </a:r>
              <a:endParaRPr lang="en-US" dirty="0"/>
            </a:p>
          </p:txBody>
        </p:sp>
        <p:cxnSp>
          <p:nvCxnSpPr>
            <p:cNvPr id="16" name="Straight Arrow Connector 15"/>
            <p:cNvCxnSpPr>
              <a:stCxn id="12" idx="3"/>
              <a:endCxn id="11" idx="1"/>
            </p:cNvCxnSpPr>
            <p:nvPr/>
          </p:nvCxnSpPr>
          <p:spPr>
            <a:xfrm>
              <a:off x="4401936" y="3912406"/>
              <a:ext cx="1588727" cy="363467"/>
            </a:xfrm>
            <a:prstGeom prst="straightConnector1">
              <a:avLst/>
            </a:prstGeom>
            <a:ln w="57150" cmpd="sng">
              <a:solidFill>
                <a:schemeClr val="accent4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7006271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Pointer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There are two parts to using a ‘pointer’:</a:t>
            </a:r>
          </a:p>
          <a:p>
            <a:pPr lvl="1"/>
            <a:r>
              <a:rPr lang="en-US" dirty="0" smtClean="0"/>
              <a:t>Reference and Dereference</a:t>
            </a:r>
          </a:p>
          <a:p>
            <a:pPr lvl="2"/>
            <a:r>
              <a:rPr lang="en-US" dirty="0" smtClean="0"/>
              <a:t>Reference: refers to the act of getting an address, the pointer.</a:t>
            </a:r>
          </a:p>
          <a:p>
            <a:pPr lvl="3"/>
            <a:r>
              <a:rPr lang="en-US" dirty="0" smtClean="0"/>
              <a:t>We use the ‘</a:t>
            </a:r>
            <a:r>
              <a:rPr lang="en-US" b="1" i="1" dirty="0" smtClean="0"/>
              <a:t>address of</a:t>
            </a:r>
            <a:r>
              <a:rPr lang="en-US" dirty="0" smtClean="0"/>
              <a:t>’ operator, &amp;, to get the address of a variable:</a:t>
            </a:r>
          </a:p>
          <a:p>
            <a:pPr lvl="4"/>
            <a:r>
              <a:rPr lang="en-US" dirty="0" err="1" smtClean="0"/>
              <a:t>Eg</a:t>
            </a:r>
            <a:r>
              <a:rPr lang="en-US" dirty="0" smtClean="0"/>
              <a:t>: </a:t>
            </a:r>
            <a:r>
              <a:rPr lang="en-US" dirty="0" err="1" smtClean="0"/>
              <a:t>countAddress</a:t>
            </a:r>
            <a:r>
              <a:rPr lang="en-US" dirty="0" smtClean="0"/>
              <a:t> = &amp;count</a:t>
            </a:r>
            <a:endParaRPr lang="en-US" dirty="0"/>
          </a:p>
          <a:p>
            <a:pPr lvl="2"/>
            <a:r>
              <a:rPr lang="en-US" dirty="0" smtClean="0"/>
              <a:t>Dereference: means take this address/pointer, and return the value stored there.</a:t>
            </a:r>
          </a:p>
          <a:p>
            <a:pPr lvl="3"/>
            <a:r>
              <a:rPr lang="en-US" dirty="0" smtClean="0"/>
              <a:t>We use the ‘dereference’ operator, *, to get the value of the indirection.</a:t>
            </a:r>
          </a:p>
          <a:p>
            <a:pPr lvl="4"/>
            <a:r>
              <a:rPr lang="en-US" dirty="0" err="1" smtClean="0"/>
              <a:t>Eg</a:t>
            </a:r>
            <a:r>
              <a:rPr lang="en-US" dirty="0" smtClean="0"/>
              <a:t>: </a:t>
            </a:r>
            <a:r>
              <a:rPr lang="en-US" dirty="0" err="1" smtClean="0"/>
              <a:t>copyOfCount</a:t>
            </a:r>
            <a:r>
              <a:rPr lang="en-US" dirty="0" smtClean="0"/>
              <a:t> = *</a:t>
            </a:r>
            <a:r>
              <a:rPr lang="en-US" dirty="0" err="1" smtClean="0"/>
              <a:t>countAddress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22965111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‘Address Of’ Operator : &amp;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80880"/>
          </a:xfrm>
        </p:spPr>
        <p:txBody>
          <a:bodyPr>
            <a:normAutofit/>
          </a:bodyPr>
          <a:lstStyle/>
          <a:p>
            <a:r>
              <a:rPr lang="en-US" dirty="0" smtClean="0"/>
              <a:t>Use the ‘</a:t>
            </a:r>
            <a:r>
              <a:rPr lang="en-US" b="1" i="1" dirty="0" smtClean="0">
                <a:solidFill>
                  <a:schemeClr val="accent5"/>
                </a:solidFill>
              </a:rPr>
              <a:t>address of</a:t>
            </a:r>
            <a:r>
              <a:rPr lang="en-US" dirty="0" smtClean="0"/>
              <a:t>’ operator to get the </a:t>
            </a:r>
            <a:r>
              <a:rPr lang="en-US" b="1" i="1" dirty="0" smtClean="0">
                <a:solidFill>
                  <a:schemeClr val="accent5"/>
                </a:solidFill>
              </a:rPr>
              <a:t>address </a:t>
            </a:r>
            <a:r>
              <a:rPr lang="en-US" dirty="0" smtClean="0"/>
              <a:t>of a </a:t>
            </a:r>
            <a:r>
              <a:rPr lang="en-US" b="1" i="1" dirty="0" smtClean="0"/>
              <a:t>variable</a:t>
            </a:r>
            <a:r>
              <a:rPr lang="en-US" dirty="0" smtClean="0"/>
              <a:t>.</a:t>
            </a:r>
            <a:endParaRPr lang="en-US" dirty="0">
              <a:solidFill>
                <a:schemeClr val="accent5"/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1617213" y="3474936"/>
            <a:ext cx="1551847" cy="727997"/>
            <a:chOff x="1597155" y="3474936"/>
            <a:chExt cx="1254990" cy="727997"/>
          </a:xfrm>
        </p:grpSpPr>
        <p:sp>
          <p:nvSpPr>
            <p:cNvPr id="4" name="Rectangle 3"/>
            <p:cNvSpPr/>
            <p:nvPr/>
          </p:nvSpPr>
          <p:spPr>
            <a:xfrm>
              <a:off x="1597155" y="3474936"/>
              <a:ext cx="1254990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count: 1737</a:t>
              </a:r>
              <a:endParaRPr lang="en-US" dirty="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597155" y="3833601"/>
              <a:ext cx="1254990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Address: 156</a:t>
              </a:r>
              <a:endParaRPr lang="en-US" dirty="0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4345479" y="3541213"/>
            <a:ext cx="823121" cy="58477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b="1" dirty="0" smtClean="0"/>
              <a:t>&amp;</a:t>
            </a:r>
            <a:endParaRPr lang="en-US" sz="3200" b="1" dirty="0"/>
          </a:p>
        </p:txBody>
      </p:sp>
      <p:cxnSp>
        <p:nvCxnSpPr>
          <p:cNvPr id="9" name="Straight Arrow Connector 8"/>
          <p:cNvCxnSpPr>
            <a:endCxn id="7" idx="1"/>
          </p:cNvCxnSpPr>
          <p:nvPr/>
        </p:nvCxnSpPr>
        <p:spPr>
          <a:xfrm flipV="1">
            <a:off x="3169060" y="3833601"/>
            <a:ext cx="1176419" cy="5334"/>
          </a:xfrm>
          <a:prstGeom prst="straightConnector1">
            <a:avLst/>
          </a:prstGeom>
          <a:ln w="762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6345019" y="3474936"/>
            <a:ext cx="1181767" cy="72799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156</a:t>
            </a:r>
            <a:endParaRPr lang="en-US" dirty="0"/>
          </a:p>
        </p:txBody>
      </p:sp>
      <p:cxnSp>
        <p:nvCxnSpPr>
          <p:cNvPr id="19" name="Straight Arrow Connector 18"/>
          <p:cNvCxnSpPr>
            <a:stCxn id="7" idx="3"/>
            <a:endCxn id="8" idx="1"/>
          </p:cNvCxnSpPr>
          <p:nvPr/>
        </p:nvCxnSpPr>
        <p:spPr>
          <a:xfrm>
            <a:off x="5168600" y="3833601"/>
            <a:ext cx="1176419" cy="5334"/>
          </a:xfrm>
          <a:prstGeom prst="straightConnector1">
            <a:avLst/>
          </a:prstGeom>
          <a:ln w="762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552778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‘Address Of’ Operator : &amp;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80880"/>
          </a:xfrm>
        </p:spPr>
        <p:txBody>
          <a:bodyPr>
            <a:normAutofit/>
          </a:bodyPr>
          <a:lstStyle/>
          <a:p>
            <a:r>
              <a:rPr lang="en-US" dirty="0" smtClean="0"/>
              <a:t>Use the ‘</a:t>
            </a:r>
            <a:r>
              <a:rPr lang="en-US" b="1" i="1" dirty="0" smtClean="0">
                <a:solidFill>
                  <a:schemeClr val="accent5"/>
                </a:solidFill>
              </a:rPr>
              <a:t>address of</a:t>
            </a:r>
            <a:r>
              <a:rPr lang="en-US" dirty="0" smtClean="0"/>
              <a:t>’ operator to get the </a:t>
            </a:r>
            <a:r>
              <a:rPr lang="en-US" b="1" i="1" dirty="0" smtClean="0">
                <a:solidFill>
                  <a:schemeClr val="accent5"/>
                </a:solidFill>
              </a:rPr>
              <a:t>address </a:t>
            </a:r>
            <a:r>
              <a:rPr lang="en-US" dirty="0" smtClean="0"/>
              <a:t>of </a:t>
            </a:r>
            <a:r>
              <a:rPr lang="en-US" b="1" i="1" dirty="0" smtClean="0">
                <a:solidFill>
                  <a:srgbClr val="FF0000"/>
                </a:solidFill>
              </a:rPr>
              <a:t>ANY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b="1" i="1" dirty="0" smtClean="0"/>
              <a:t>variable*</a:t>
            </a:r>
            <a:r>
              <a:rPr lang="en-US" dirty="0" smtClean="0"/>
              <a:t>.</a:t>
            </a:r>
            <a:endParaRPr lang="en-US" dirty="0">
              <a:solidFill>
                <a:schemeClr val="accent5"/>
              </a:solidFill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1611702" y="3474936"/>
            <a:ext cx="5920596" cy="727997"/>
            <a:chOff x="1475740" y="3474936"/>
            <a:chExt cx="5920596" cy="727997"/>
          </a:xfrm>
        </p:grpSpPr>
        <p:grpSp>
          <p:nvGrpSpPr>
            <p:cNvPr id="23" name="Group 22"/>
            <p:cNvGrpSpPr/>
            <p:nvPr/>
          </p:nvGrpSpPr>
          <p:grpSpPr>
            <a:xfrm>
              <a:off x="1475740" y="3474936"/>
              <a:ext cx="2340018" cy="727997"/>
              <a:chOff x="1550202" y="3474936"/>
              <a:chExt cx="1930427" cy="727997"/>
            </a:xfrm>
          </p:grpSpPr>
          <p:sp>
            <p:nvSpPr>
              <p:cNvPr id="4" name="Rectangle 3"/>
              <p:cNvSpPr/>
              <p:nvPr/>
            </p:nvSpPr>
            <p:spPr>
              <a:xfrm>
                <a:off x="1550202" y="3474936"/>
                <a:ext cx="1930427" cy="358665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 smtClean="0"/>
                  <a:t>pCount</a:t>
                </a:r>
                <a:r>
                  <a:rPr lang="en-US" dirty="0" smtClean="0"/>
                  <a:t>: 156</a:t>
                </a:r>
                <a:endParaRPr lang="en-US" dirty="0"/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1550202" y="3833601"/>
                <a:ext cx="1930427" cy="369332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/>
                  <a:t>Address: 198</a:t>
                </a:r>
                <a:endParaRPr lang="en-US" dirty="0"/>
              </a:p>
            </p:txBody>
          </p:sp>
        </p:grpSp>
        <p:sp>
          <p:nvSpPr>
            <p:cNvPr id="7" name="TextBox 6"/>
            <p:cNvSpPr txBox="1"/>
            <p:nvPr/>
          </p:nvSpPr>
          <p:spPr>
            <a:xfrm>
              <a:off x="4603603" y="3541213"/>
              <a:ext cx="823121" cy="584776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 smtClean="0"/>
                <a:t>&amp;</a:t>
              </a:r>
              <a:endParaRPr lang="en-US" sz="3200" b="1" dirty="0"/>
            </a:p>
          </p:txBody>
        </p:sp>
        <p:cxnSp>
          <p:nvCxnSpPr>
            <p:cNvPr id="9" name="Straight Arrow Connector 8"/>
            <p:cNvCxnSpPr>
              <a:endCxn id="7" idx="1"/>
            </p:cNvCxnSpPr>
            <p:nvPr/>
          </p:nvCxnSpPr>
          <p:spPr>
            <a:xfrm>
              <a:off x="3815757" y="3833601"/>
              <a:ext cx="787846" cy="0"/>
            </a:xfrm>
            <a:prstGeom prst="straightConnector1">
              <a:avLst/>
            </a:prstGeom>
            <a:ln w="76200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Rectangle 7"/>
            <p:cNvSpPr/>
            <p:nvPr/>
          </p:nvSpPr>
          <p:spPr>
            <a:xfrm>
              <a:off x="6214569" y="3474936"/>
              <a:ext cx="1181767" cy="727997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198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7" idx="3"/>
              <a:endCxn id="8" idx="1"/>
            </p:cNvCxnSpPr>
            <p:nvPr/>
          </p:nvCxnSpPr>
          <p:spPr>
            <a:xfrm>
              <a:off x="5426724" y="3833601"/>
              <a:ext cx="787845" cy="5334"/>
            </a:xfrm>
            <a:prstGeom prst="straightConnector1">
              <a:avLst/>
            </a:prstGeom>
            <a:ln w="76200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/>
          <p:cNvSpPr txBox="1"/>
          <p:nvPr/>
        </p:nvSpPr>
        <p:spPr>
          <a:xfrm>
            <a:off x="2194843" y="5721240"/>
            <a:ext cx="4754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</a:t>
            </a:r>
            <a:r>
              <a:rPr lang="en-US" dirty="0" smtClean="0">
                <a:solidFill>
                  <a:srgbClr val="FF0000"/>
                </a:solidFill>
              </a:rPr>
              <a:t>NOTE</a:t>
            </a:r>
            <a:r>
              <a:rPr lang="en-US" dirty="0" smtClean="0"/>
              <a:t>: You can’t take the address of a constant.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95921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Dereference Operator: *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8088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Use the ‘</a:t>
            </a:r>
            <a:r>
              <a:rPr lang="en-US" b="1" i="1" dirty="0">
                <a:solidFill>
                  <a:schemeClr val="accent5"/>
                </a:solidFill>
              </a:rPr>
              <a:t>dereference</a:t>
            </a:r>
            <a:r>
              <a:rPr lang="en-US" dirty="0"/>
              <a:t>’ operator to get the </a:t>
            </a:r>
            <a:r>
              <a:rPr lang="en-US" b="1" i="1" dirty="0">
                <a:solidFill>
                  <a:schemeClr val="accent5"/>
                </a:solidFill>
              </a:rPr>
              <a:t>value </a:t>
            </a:r>
            <a:r>
              <a:rPr lang="en-US" dirty="0"/>
              <a:t>of a </a:t>
            </a:r>
            <a:r>
              <a:rPr lang="en-US" b="1" i="1" dirty="0"/>
              <a:t>pointer.</a:t>
            </a:r>
          </a:p>
          <a:p>
            <a:pPr lvl="1"/>
            <a:r>
              <a:rPr lang="en-US" b="1" i="1" dirty="0">
                <a:solidFill>
                  <a:srgbClr val="FF0000"/>
                </a:solidFill>
              </a:rPr>
              <a:t>NOTE</a:t>
            </a:r>
            <a:r>
              <a:rPr lang="en-US" b="1" i="1" dirty="0">
                <a:solidFill>
                  <a:srgbClr val="FF6600"/>
                </a:solidFill>
              </a:rPr>
              <a:t>: A ‘pointer’ is a memory location</a:t>
            </a:r>
            <a:r>
              <a:rPr lang="en-US" dirty="0">
                <a:solidFill>
                  <a:srgbClr val="FF6600"/>
                </a:solidFill>
              </a:rPr>
              <a:t>.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1617214" y="3474936"/>
            <a:ext cx="5909572" cy="727997"/>
            <a:chOff x="1151636" y="3474936"/>
            <a:chExt cx="5909572" cy="727997"/>
          </a:xfrm>
        </p:grpSpPr>
        <p:grpSp>
          <p:nvGrpSpPr>
            <p:cNvPr id="23" name="Group 22"/>
            <p:cNvGrpSpPr/>
            <p:nvPr/>
          </p:nvGrpSpPr>
          <p:grpSpPr>
            <a:xfrm>
              <a:off x="1151636" y="3474936"/>
              <a:ext cx="2328994" cy="727997"/>
              <a:chOff x="1597155" y="3474936"/>
              <a:chExt cx="1883474" cy="727997"/>
            </a:xfrm>
          </p:grpSpPr>
          <p:sp>
            <p:nvSpPr>
              <p:cNvPr id="4" name="Rectangle 3"/>
              <p:cNvSpPr/>
              <p:nvPr/>
            </p:nvSpPr>
            <p:spPr>
              <a:xfrm>
                <a:off x="1597155" y="3474936"/>
                <a:ext cx="1883474" cy="358665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 smtClean="0"/>
                  <a:t>pCount</a:t>
                </a:r>
                <a:r>
                  <a:rPr lang="en-US" dirty="0" smtClean="0"/>
                  <a:t>: 156</a:t>
                </a:r>
                <a:endParaRPr lang="en-US" dirty="0"/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1597155" y="3833601"/>
                <a:ext cx="1883474" cy="369332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/>
                  <a:t>Address: 198</a:t>
                </a:r>
                <a:endParaRPr lang="en-US" dirty="0"/>
              </a:p>
            </p:txBody>
          </p:sp>
        </p:grpSp>
        <p:sp>
          <p:nvSpPr>
            <p:cNvPr id="7" name="TextBox 6"/>
            <p:cNvSpPr txBox="1"/>
            <p:nvPr/>
          </p:nvSpPr>
          <p:spPr>
            <a:xfrm>
              <a:off x="4268475" y="3541213"/>
              <a:ext cx="823121" cy="584776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 smtClean="0"/>
                <a:t>*</a:t>
              </a:r>
              <a:endParaRPr lang="en-US" sz="3200" b="1" dirty="0"/>
            </a:p>
          </p:txBody>
        </p:sp>
        <p:cxnSp>
          <p:nvCxnSpPr>
            <p:cNvPr id="9" name="Straight Arrow Connector 8"/>
            <p:cNvCxnSpPr>
              <a:endCxn id="7" idx="1"/>
            </p:cNvCxnSpPr>
            <p:nvPr/>
          </p:nvCxnSpPr>
          <p:spPr>
            <a:xfrm>
              <a:off x="3480629" y="3833601"/>
              <a:ext cx="787846" cy="0"/>
            </a:xfrm>
            <a:prstGeom prst="straightConnector1">
              <a:avLst/>
            </a:prstGeom>
            <a:ln w="76200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Rectangle 7"/>
            <p:cNvSpPr/>
            <p:nvPr/>
          </p:nvSpPr>
          <p:spPr>
            <a:xfrm>
              <a:off x="5879441" y="3474936"/>
              <a:ext cx="1181767" cy="727997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1737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7" idx="3"/>
              <a:endCxn id="8" idx="1"/>
            </p:cNvCxnSpPr>
            <p:nvPr/>
          </p:nvCxnSpPr>
          <p:spPr>
            <a:xfrm>
              <a:off x="5091596" y="3833601"/>
              <a:ext cx="787845" cy="5334"/>
            </a:xfrm>
            <a:prstGeom prst="straightConnector1">
              <a:avLst/>
            </a:prstGeom>
            <a:ln w="76200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15689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22120</TotalTime>
  <Words>6809</Words>
  <Application>Microsoft Macintosh PowerPoint</Application>
  <PresentationFormat>On-screen Show (4:3)</PresentationFormat>
  <Paragraphs>1703</Paragraphs>
  <Slides>191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191</vt:i4>
      </vt:variant>
    </vt:vector>
  </HeadingPairs>
  <TitlesOfParts>
    <vt:vector size="192" baseType="lpstr">
      <vt:lpstr>Office Theme</vt:lpstr>
      <vt:lpstr>Go Lang Programming</vt:lpstr>
      <vt:lpstr>Required Software Apps</vt:lpstr>
      <vt:lpstr>PowerPoint Presentation</vt:lpstr>
      <vt:lpstr>Chapter 1 – Installation and Setup</vt:lpstr>
      <vt:lpstr>Windows Installation</vt:lpstr>
      <vt:lpstr>Chapter 1 – Installation and Setup</vt:lpstr>
      <vt:lpstr>Mac OS X Installation</vt:lpstr>
      <vt:lpstr>Chapter 1 – Installation and Setup</vt:lpstr>
      <vt:lpstr>Chapter 1 – Installation and Setup</vt:lpstr>
      <vt:lpstr>Linux Installation</vt:lpstr>
      <vt:lpstr>Chapter 2 – The Basics</vt:lpstr>
      <vt:lpstr>Objectives</vt:lpstr>
      <vt:lpstr>Go (golang) Mascot</vt:lpstr>
      <vt:lpstr>What is Go?</vt:lpstr>
      <vt:lpstr>Go and C Compared</vt:lpstr>
      <vt:lpstr>CSP: (Communicating Sequential Processes)</vt:lpstr>
      <vt:lpstr>Why Learn Go?</vt:lpstr>
      <vt:lpstr>Chapter 2 – The Basics</vt:lpstr>
      <vt:lpstr>Objectives</vt:lpstr>
      <vt:lpstr>Minimalist Go Program</vt:lpstr>
      <vt:lpstr>Comments</vt:lpstr>
      <vt:lpstr>Package</vt:lpstr>
      <vt:lpstr>Executable or Package</vt:lpstr>
      <vt:lpstr>Import</vt:lpstr>
      <vt:lpstr>An Hypothetical Program</vt:lpstr>
      <vt:lpstr>Program Entry Point</vt:lpstr>
      <vt:lpstr>Main Function</vt:lpstr>
      <vt:lpstr>Awesomely Complex Program</vt:lpstr>
      <vt:lpstr>Using the “go” tool chain</vt:lpstr>
      <vt:lpstr>Compiling &amp; Running</vt:lpstr>
      <vt:lpstr>Building – Creating an Executable</vt:lpstr>
      <vt:lpstr>Cross Compiling/Building</vt:lpstr>
      <vt:lpstr>Installing Application (local)</vt:lpstr>
      <vt:lpstr>Installing Application (remote)</vt:lpstr>
      <vt:lpstr>Package Documentation</vt:lpstr>
      <vt:lpstr>‘godoc’ vs ‘go doc’</vt:lpstr>
      <vt:lpstr>‘go doc fmt.Stringer’</vt:lpstr>
      <vt:lpstr>Chapter 2 – The Basics</vt:lpstr>
      <vt:lpstr>Objectives</vt:lpstr>
      <vt:lpstr>Definition: Value</vt:lpstr>
      <vt:lpstr>Playing with values</vt:lpstr>
      <vt:lpstr>Demo</vt:lpstr>
      <vt:lpstr>Everything is a Number</vt:lpstr>
      <vt:lpstr>What is a ‘bit’?</vt:lpstr>
      <vt:lpstr>Counting with ‘bits’</vt:lpstr>
      <vt:lpstr>Bit Grouping Illustrated</vt:lpstr>
      <vt:lpstr>Grouping Bits</vt:lpstr>
      <vt:lpstr>Binary Number System</vt:lpstr>
      <vt:lpstr>Signed and Unsigned Bits</vt:lpstr>
      <vt:lpstr>Signed and Unsigned Bits: Illustrated</vt:lpstr>
      <vt:lpstr>Bit Grouping and Numeric Range</vt:lpstr>
      <vt:lpstr>Memory (simplified)</vt:lpstr>
      <vt:lpstr>Memory (addressing)</vt:lpstr>
      <vt:lpstr>Storing Information Compared</vt:lpstr>
      <vt:lpstr>PowerPoint Presentation</vt:lpstr>
      <vt:lpstr>ASCII</vt:lpstr>
      <vt:lpstr>Chapter 2 – The Basics</vt:lpstr>
      <vt:lpstr>Objectives</vt:lpstr>
      <vt:lpstr>ASCII</vt:lpstr>
      <vt:lpstr>Values</vt:lpstr>
      <vt:lpstr>Categorizing Values</vt:lpstr>
      <vt:lpstr>Definition: Data &amp; Data Type</vt:lpstr>
      <vt:lpstr>Example of Using Types</vt:lpstr>
      <vt:lpstr>Memory (addressing)</vt:lpstr>
      <vt:lpstr>Memory Device (simplified)</vt:lpstr>
      <vt:lpstr>Reading/Writing Data </vt:lpstr>
      <vt:lpstr>Memory Device (simplified)</vt:lpstr>
      <vt:lpstr>Boolean Data Type in Memory (illustration only)</vt:lpstr>
      <vt:lpstr>Byte Data Type in Memory (illustration only)</vt:lpstr>
      <vt:lpstr>Integer (2-bytes)Data Type in Memory (illustration only)</vt:lpstr>
      <vt:lpstr>String Data Type in Memory (illustration only)</vt:lpstr>
      <vt:lpstr>PowerPoint Presentation</vt:lpstr>
      <vt:lpstr>Objectives</vt:lpstr>
      <vt:lpstr>Basic Data Types</vt:lpstr>
      <vt:lpstr>Definition: Value</vt:lpstr>
      <vt:lpstr>Definition: Constant</vt:lpstr>
      <vt:lpstr>Syntax: Constant</vt:lpstr>
      <vt:lpstr>Example : constant/main.go</vt:lpstr>
      <vt:lpstr>Explicit Typed Constants</vt:lpstr>
      <vt:lpstr>Explicit vs Inferred Type Constant</vt:lpstr>
      <vt:lpstr>Definition: Variable</vt:lpstr>
      <vt:lpstr>Syntax: Variable</vt:lpstr>
      <vt:lpstr>Example: variable/main.go</vt:lpstr>
      <vt:lpstr>Explicitly Typed Variable</vt:lpstr>
      <vt:lpstr>Inferred Type Variable</vt:lpstr>
      <vt:lpstr>Constants and Variables in Memory</vt:lpstr>
      <vt:lpstr>PowerPoint Presentation</vt:lpstr>
      <vt:lpstr>Objectives</vt:lpstr>
      <vt:lpstr>Revisiting Data Storage</vt:lpstr>
      <vt:lpstr>Revisiting Data Storage</vt:lpstr>
      <vt:lpstr>Revisiting Data Storage</vt:lpstr>
      <vt:lpstr>Revisiting Data Storage</vt:lpstr>
      <vt:lpstr>Revisiting Data Storage</vt:lpstr>
      <vt:lpstr>Revisiting Data Storage</vt:lpstr>
      <vt:lpstr>Pointer or Indirection</vt:lpstr>
      <vt:lpstr>Using Pointer</vt:lpstr>
      <vt:lpstr>‘Address Of’ Operator : &amp;</vt:lpstr>
      <vt:lpstr>‘Address Of’ Operator : &amp;</vt:lpstr>
      <vt:lpstr>Dereference Operator: *</vt:lpstr>
      <vt:lpstr>Dereference Operator: *</vt:lpstr>
      <vt:lpstr>Declaring Pointer Variables</vt:lpstr>
      <vt:lpstr>Example: Address Of</vt:lpstr>
      <vt:lpstr>Example: Dereference</vt:lpstr>
      <vt:lpstr>Closing Remarks</vt:lpstr>
      <vt:lpstr>Illustration ONLY</vt:lpstr>
      <vt:lpstr>PowerPoint Presentation</vt:lpstr>
      <vt:lpstr>Topics</vt:lpstr>
      <vt:lpstr>Our Programs So Far</vt:lpstr>
      <vt:lpstr>What “if”?</vt:lpstr>
      <vt:lpstr>Skip</vt:lpstr>
      <vt:lpstr>Choosing One of Two Paths</vt:lpstr>
      <vt:lpstr>Choosing One Of Many Paths</vt:lpstr>
      <vt:lpstr>Choosing One Of Many Paths</vt:lpstr>
      <vt:lpstr>Conclusion</vt:lpstr>
      <vt:lpstr>PowerPoint Presentation</vt:lpstr>
      <vt:lpstr>Topics</vt:lpstr>
      <vt:lpstr>Choosing One Of Many Paths</vt:lpstr>
      <vt:lpstr>Conclusion</vt:lpstr>
      <vt:lpstr>PowerPoint Presentation</vt:lpstr>
      <vt:lpstr>Topics</vt:lpstr>
      <vt:lpstr>Repeat/Loop</vt:lpstr>
      <vt:lpstr>PowerPoint Presentation</vt:lpstr>
      <vt:lpstr>Objectives</vt:lpstr>
      <vt:lpstr>Definition: Functions</vt:lpstr>
      <vt:lpstr>Named Function Syntax</vt:lpstr>
      <vt:lpstr>Anonymous Function Syntax</vt:lpstr>
      <vt:lpstr>Function Argument List</vt:lpstr>
      <vt:lpstr>Function Return List</vt:lpstr>
      <vt:lpstr>Example-00</vt:lpstr>
      <vt:lpstr>Example-00</vt:lpstr>
      <vt:lpstr>Example-00</vt:lpstr>
      <vt:lpstr>Variables Inside of Functions</vt:lpstr>
      <vt:lpstr>Example-01</vt:lpstr>
      <vt:lpstr>Summary</vt:lpstr>
      <vt:lpstr>PowerPoint Presentation</vt:lpstr>
      <vt:lpstr>Objectives</vt:lpstr>
      <vt:lpstr>Definition: Package</vt:lpstr>
      <vt:lpstr>Package Visualization</vt:lpstr>
      <vt:lpstr>What are the benefits of Packages?</vt:lpstr>
      <vt:lpstr>Package Details</vt:lpstr>
      <vt:lpstr>Package Visibility</vt:lpstr>
      <vt:lpstr>Executable Visualized</vt:lpstr>
      <vt:lpstr>Demo</vt:lpstr>
      <vt:lpstr>Package Installation</vt:lpstr>
      <vt:lpstr>PowerPoint Presentation</vt:lpstr>
      <vt:lpstr>Definition: Package</vt:lpstr>
      <vt:lpstr>Summary</vt:lpstr>
      <vt:lpstr>PowerPoint Presentation</vt:lpstr>
      <vt:lpstr>Objectives</vt:lpstr>
      <vt:lpstr>Summary</vt:lpstr>
      <vt:lpstr>PowerPoint Presentation</vt:lpstr>
      <vt:lpstr>Objectives</vt:lpstr>
      <vt:lpstr>Summary</vt:lpstr>
      <vt:lpstr>PowerPoint Presentation</vt:lpstr>
      <vt:lpstr>Objectives</vt:lpstr>
      <vt:lpstr>Array Illustrated</vt:lpstr>
      <vt:lpstr>Creating Slices</vt:lpstr>
      <vt:lpstr>Slice Illustrated</vt:lpstr>
      <vt:lpstr>Slice Illustrated</vt:lpstr>
      <vt:lpstr>Summary</vt:lpstr>
      <vt:lpstr>PowerPoint Presentation</vt:lpstr>
      <vt:lpstr>Objectives</vt:lpstr>
      <vt:lpstr>PowerPoint Presentation</vt:lpstr>
      <vt:lpstr>Objectives</vt:lpstr>
      <vt:lpstr>Slice Illustrated</vt:lpstr>
      <vt:lpstr>Slice Illustrated</vt:lpstr>
      <vt:lpstr>Slice Illustrated</vt:lpstr>
      <vt:lpstr>Slice Illustrated</vt:lpstr>
      <vt:lpstr>Summary</vt:lpstr>
      <vt:lpstr>PowerPoint Presentation</vt:lpstr>
      <vt:lpstr>Objectives</vt:lpstr>
      <vt:lpstr>PowerPoint Presentation</vt:lpstr>
      <vt:lpstr>Objectives</vt:lpstr>
      <vt:lpstr>Slice Created with make()</vt:lpstr>
      <vt:lpstr>Appending Element(s) to Slice’s Capacity</vt:lpstr>
      <vt:lpstr>Appending Element(s) beyond Slice’s Capacity</vt:lpstr>
      <vt:lpstr>Responsibility for the ‘append()’ function</vt:lpstr>
      <vt:lpstr>PowerPoint Presentation</vt:lpstr>
      <vt:lpstr>Objectives</vt:lpstr>
      <vt:lpstr>PowerPoint Presentation</vt:lpstr>
      <vt:lpstr>Objectives</vt:lpstr>
      <vt:lpstr>Things to Consider When Copying Collections</vt:lpstr>
      <vt:lpstr>Overlapping Slices Copy Illustration</vt:lpstr>
      <vt:lpstr>Overlapping Slices Copy Illustration</vt:lpstr>
      <vt:lpstr>PowerPoint Presentation</vt:lpstr>
      <vt:lpstr>Objectives</vt:lpstr>
      <vt:lpstr>Histogram</vt:lpstr>
      <vt:lpstr>Histogram (horizontal)</vt:lpstr>
      <vt:lpstr>PowerPoint Presentation</vt:lpstr>
      <vt:lpstr>Objectives</vt:lpstr>
      <vt:lpstr>What is a Map?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Another User</dc:creator>
  <cp:lastModifiedBy>Another User</cp:lastModifiedBy>
  <cp:revision>1076</cp:revision>
  <dcterms:created xsi:type="dcterms:W3CDTF">2016-08-19T13:44:54Z</dcterms:created>
  <dcterms:modified xsi:type="dcterms:W3CDTF">2017-01-15T14:41:10Z</dcterms:modified>
</cp:coreProperties>
</file>